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5" r:id="rId10"/>
    <p:sldId id="266"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66"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3/11/2015</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3/11/2015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3/11/2015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3/11/2015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3/11/2015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3/11/2015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3/11/2015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3/11/2015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3/11/2015</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b="1" dirty="0"/>
              <a:t>Advance Directives</a:t>
            </a:r>
            <a:br>
              <a:rPr lang="en-US" b="1" dirty="0"/>
            </a:br>
            <a:endParaRPr lang="en-US" dirty="0"/>
          </a:p>
        </p:txBody>
      </p:sp>
      <p:sp>
        <p:nvSpPr>
          <p:cNvPr id="3" name="Subtitle 2"/>
          <p:cNvSpPr>
            <a:spLocks noGrp="1"/>
          </p:cNvSpPr>
          <p:nvPr>
            <p:ph type="subTitle" idx="1"/>
          </p:nvPr>
        </p:nvSpPr>
        <p:spPr>
          <a:xfrm>
            <a:off x="1876424" y="3602038"/>
            <a:ext cx="8791575" cy="3255962"/>
          </a:xfrm>
        </p:spPr>
        <p:txBody>
          <a:bodyPr/>
          <a:lstStyle/>
          <a:p>
            <a:pPr algn="ctr"/>
            <a:r>
              <a:rPr lang="en-US" i="1" dirty="0"/>
              <a:t>Planning for Medical Care in the Event of</a:t>
            </a:r>
            <a:endParaRPr lang="en-US" dirty="0"/>
          </a:p>
          <a:p>
            <a:pPr algn="ctr"/>
            <a:r>
              <a:rPr lang="en-US" i="1" dirty="0"/>
              <a:t>Loss of Decision-Making </a:t>
            </a:r>
            <a:r>
              <a:rPr lang="en-US" i="1" dirty="0" smtClean="0"/>
              <a:t>Ability</a:t>
            </a:r>
          </a:p>
          <a:p>
            <a:pPr algn="ctr"/>
            <a:endParaRPr lang="en-US" i="1" dirty="0"/>
          </a:p>
          <a:p>
            <a:pPr algn="ctr"/>
            <a:endParaRPr lang="en-US" i="1" dirty="0" smtClean="0"/>
          </a:p>
          <a:p>
            <a:pPr algn="ctr"/>
            <a:endParaRPr lang="en-US" dirty="0" smtClean="0"/>
          </a:p>
          <a:p>
            <a:endParaRPr lang="en-US" dirty="0"/>
          </a:p>
        </p:txBody>
      </p:sp>
    </p:spTree>
    <p:extLst>
      <p:ext uri="{BB962C8B-B14F-4D97-AF65-F5344CB8AC3E}">
        <p14:creationId xmlns:p14="http://schemas.microsoft.com/office/powerpoint/2010/main" val="4466005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2" y="2185260"/>
            <a:ext cx="9905999" cy="4672739"/>
          </a:xfrm>
        </p:spPr>
        <p:txBody>
          <a:bodyPr>
            <a:normAutofit/>
          </a:bodyPr>
          <a:lstStyle/>
          <a:p>
            <a:pPr marL="0" indent="0">
              <a:buNone/>
            </a:pPr>
            <a:r>
              <a:rPr lang="en-US" u="sng" dirty="0"/>
              <a:t>Reasons to Update</a:t>
            </a:r>
            <a:endParaRPr lang="en-US" dirty="0"/>
          </a:p>
          <a:p>
            <a:pPr lvl="0">
              <a:buFont typeface="Wingdings" panose="05000000000000000000" pitchFamily="2" charset="2"/>
              <a:buChar char="ü"/>
            </a:pPr>
            <a:r>
              <a:rPr lang="en-US" dirty="0"/>
              <a:t>Change or set limits on the medical care that is provided</a:t>
            </a:r>
          </a:p>
          <a:p>
            <a:pPr lvl="0">
              <a:buFont typeface="Wingdings" panose="05000000000000000000" pitchFamily="2" charset="2"/>
              <a:buChar char="ü"/>
            </a:pPr>
            <a:r>
              <a:rPr lang="en-US" dirty="0"/>
              <a:t>Changing medical technology</a:t>
            </a:r>
          </a:p>
          <a:p>
            <a:pPr lvl="0">
              <a:buFont typeface="Wingdings" panose="05000000000000000000" pitchFamily="2" charset="2"/>
              <a:buChar char="ü"/>
            </a:pPr>
            <a:r>
              <a:rPr lang="en-US" dirty="0"/>
              <a:t>Change in health care laws</a:t>
            </a:r>
          </a:p>
          <a:p>
            <a:pPr lvl="0">
              <a:buFont typeface="Wingdings" panose="05000000000000000000" pitchFamily="2" charset="2"/>
              <a:buChar char="ü"/>
            </a:pPr>
            <a:r>
              <a:rPr lang="en-US" dirty="0"/>
              <a:t>Change in health, including pregnancy</a:t>
            </a:r>
          </a:p>
          <a:p>
            <a:pPr lvl="0">
              <a:buFont typeface="Wingdings" panose="05000000000000000000" pitchFamily="2" charset="2"/>
              <a:buChar char="ü"/>
            </a:pPr>
            <a:r>
              <a:rPr lang="en-US" dirty="0"/>
              <a:t>Designate a different person to make health care decisions for you</a:t>
            </a:r>
          </a:p>
          <a:p>
            <a:pPr marL="0" indent="0">
              <a:buNone/>
            </a:pPr>
            <a:endParaRPr lang="en-US" dirty="0"/>
          </a:p>
        </p:txBody>
      </p:sp>
    </p:spTree>
    <p:extLst>
      <p:ext uri="{BB962C8B-B14F-4D97-AF65-F5344CB8AC3E}">
        <p14:creationId xmlns:p14="http://schemas.microsoft.com/office/powerpoint/2010/main" val="13586826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1410" y="2249487"/>
            <a:ext cx="10817816" cy="3541714"/>
          </a:xfrm>
        </p:spPr>
        <p:txBody>
          <a:bodyPr/>
          <a:lstStyle/>
          <a:p>
            <a:pPr marL="0" indent="0">
              <a:buNone/>
            </a:pPr>
            <a:r>
              <a:rPr lang="en-US" dirty="0"/>
              <a:t>Michigan Advance Directives information and forms are available at:</a:t>
            </a:r>
          </a:p>
          <a:p>
            <a:pPr marL="0" indent="0">
              <a:buNone/>
            </a:pPr>
            <a:r>
              <a:rPr lang="en-US" dirty="0"/>
              <a:t>http://search.michigan.gov/search?affiliate=mi-som&amp;query=advance%20directives</a:t>
            </a:r>
          </a:p>
          <a:p>
            <a:endParaRPr lang="en-US" dirty="0"/>
          </a:p>
        </p:txBody>
      </p:sp>
    </p:spTree>
    <p:extLst>
      <p:ext uri="{BB962C8B-B14F-4D97-AF65-F5344CB8AC3E}">
        <p14:creationId xmlns:p14="http://schemas.microsoft.com/office/powerpoint/2010/main" val="42391521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Advance Directives</a:t>
            </a:r>
            <a:endParaRPr lang="en-US" dirty="0"/>
          </a:p>
        </p:txBody>
      </p:sp>
      <p:sp>
        <p:nvSpPr>
          <p:cNvPr id="3" name="Content Placeholder 2"/>
          <p:cNvSpPr>
            <a:spLocks noGrp="1"/>
          </p:cNvSpPr>
          <p:nvPr>
            <p:ph idx="1"/>
          </p:nvPr>
        </p:nvSpPr>
        <p:spPr>
          <a:xfrm>
            <a:off x="1141412" y="1813302"/>
            <a:ext cx="9905999" cy="5044697"/>
          </a:xfrm>
        </p:spPr>
        <p:txBody>
          <a:bodyPr>
            <a:normAutofit fontScale="62500" lnSpcReduction="20000"/>
          </a:bodyPr>
          <a:lstStyle/>
          <a:p>
            <a:pPr>
              <a:buFont typeface="Wingdings" panose="05000000000000000000" pitchFamily="2" charset="2"/>
              <a:buChar char="ü"/>
            </a:pPr>
            <a:r>
              <a:rPr lang="en-US" sz="3500" b="1" dirty="0" smtClean="0"/>
              <a:t>Durable </a:t>
            </a:r>
            <a:r>
              <a:rPr lang="en-US" sz="3500" b="1" dirty="0"/>
              <a:t>Power of Attorney for Health </a:t>
            </a:r>
            <a:r>
              <a:rPr lang="en-US" sz="3500" b="1" dirty="0" smtClean="0"/>
              <a:t>Care</a:t>
            </a:r>
          </a:p>
          <a:p>
            <a:pPr marL="0" indent="0">
              <a:buNone/>
            </a:pPr>
            <a:endParaRPr lang="en-US" sz="3500" dirty="0"/>
          </a:p>
          <a:p>
            <a:pPr marL="0" indent="0">
              <a:buNone/>
            </a:pPr>
            <a:r>
              <a:rPr lang="en-US" sz="3500" b="1" dirty="0" smtClean="0"/>
              <a:t>Living </a:t>
            </a:r>
            <a:r>
              <a:rPr lang="en-US" sz="3500" b="1" dirty="0"/>
              <a:t>Will</a:t>
            </a:r>
          </a:p>
          <a:p>
            <a:pPr marL="0" indent="0">
              <a:buNone/>
            </a:pPr>
            <a:r>
              <a:rPr lang="en-US" sz="2800" dirty="0"/>
              <a:t>A POA for health care decisions is similar to a living will, in that it can be a way for your decisions regarding medical care and treatment to be carried out if you can no longer make your wishes known. The difference is that a living will makes your wishes known via a written statement, but by itself does not appoint a person to act on your behalf and make those decisions. A health care POA does do this. Like a living will, a health care POA does not distribute your property after death. This must be accomplished either by a will, a trust, or via intestacy proceedings in probate court</a:t>
            </a:r>
            <a:r>
              <a:rPr lang="en-US" sz="2800" dirty="0" smtClean="0"/>
              <a:t>.</a:t>
            </a:r>
          </a:p>
          <a:p>
            <a:pPr marL="0" indent="0">
              <a:buNone/>
            </a:pPr>
            <a:endParaRPr lang="en-US" sz="3500" dirty="0"/>
          </a:p>
          <a:p>
            <a:pPr marL="0" indent="0">
              <a:buNone/>
            </a:pPr>
            <a:r>
              <a:rPr lang="en-US" sz="3500" b="1" dirty="0" smtClean="0"/>
              <a:t>Do-Not-Resuscitate </a:t>
            </a:r>
            <a:r>
              <a:rPr lang="en-US" sz="3500" b="1" dirty="0"/>
              <a:t>Declaration</a:t>
            </a:r>
          </a:p>
          <a:p>
            <a:pPr marL="0" indent="0">
              <a:buNone/>
            </a:pPr>
            <a:endParaRPr lang="en-US" sz="3500" dirty="0"/>
          </a:p>
          <a:p>
            <a:pPr marL="0" indent="0">
              <a:buNone/>
            </a:pPr>
            <a:r>
              <a:rPr lang="en-US" sz="3500" b="1" dirty="0" smtClean="0"/>
              <a:t>Declaration </a:t>
            </a:r>
            <a:r>
              <a:rPr lang="en-US" sz="3500" b="1" dirty="0"/>
              <a:t>of Anatomical Gift</a:t>
            </a:r>
          </a:p>
          <a:p>
            <a:pPr marL="0" indent="0">
              <a:buNone/>
            </a:pPr>
            <a:endParaRPr lang="en-US" dirty="0"/>
          </a:p>
        </p:txBody>
      </p:sp>
    </p:spTree>
    <p:extLst>
      <p:ext uri="{BB962C8B-B14F-4D97-AF65-F5344CB8AC3E}">
        <p14:creationId xmlns:p14="http://schemas.microsoft.com/office/powerpoint/2010/main" val="42239656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2" y="170481"/>
            <a:ext cx="9905999" cy="6509288"/>
          </a:xfrm>
        </p:spPr>
        <p:txBody>
          <a:bodyPr>
            <a:normAutofit fontScale="77500" lnSpcReduction="20000"/>
          </a:bodyPr>
          <a:lstStyle/>
          <a:p>
            <a:pPr marL="0" indent="0">
              <a:buNone/>
            </a:pPr>
            <a:r>
              <a:rPr lang="en-US" dirty="0"/>
              <a:t>We all value the right to make decisions for ourselves.  Whether we term this autonomy, liberty or independence, it is central to our concept of dignity.</a:t>
            </a:r>
          </a:p>
          <a:p>
            <a:pPr marL="0" indent="0">
              <a:buNone/>
            </a:pPr>
            <a:r>
              <a:rPr lang="en-US" dirty="0"/>
              <a:t> </a:t>
            </a:r>
          </a:p>
          <a:p>
            <a:pPr marL="0" indent="0">
              <a:buNone/>
            </a:pPr>
            <a:r>
              <a:rPr lang="en-US" dirty="0"/>
              <a:t>One important area in which we exercise independence is in choosing the medical treatment we receive.  Few would deny a competent adult has the right to consent to or refuse particular medical treatments or medically related services.</a:t>
            </a:r>
          </a:p>
          <a:p>
            <a:pPr marL="0" indent="0">
              <a:buNone/>
            </a:pPr>
            <a:r>
              <a:rPr lang="en-US" dirty="0"/>
              <a:t> </a:t>
            </a:r>
          </a:p>
          <a:p>
            <a:pPr marL="0" indent="0">
              <a:buNone/>
            </a:pPr>
            <a:r>
              <a:rPr lang="en-US" dirty="0"/>
              <a:t>Unfortunately, due to illness or injury, we may not remain able to participate in treatment decisions.  Such disability may be temporary or permanent.</a:t>
            </a:r>
          </a:p>
          <a:p>
            <a:pPr marL="0" indent="0">
              <a:buNone/>
            </a:pPr>
            <a:r>
              <a:rPr lang="en-US" dirty="0"/>
              <a:t> </a:t>
            </a:r>
          </a:p>
          <a:p>
            <a:pPr marL="0" indent="0">
              <a:buNone/>
            </a:pPr>
            <a:r>
              <a:rPr lang="en-US" dirty="0"/>
              <a:t>No one likes to consider the possibility of becoming unable to make decisions.  It is easy to put off thinking about that happening, and what treatment we would like in those circumstances.</a:t>
            </a:r>
          </a:p>
          <a:p>
            <a:pPr marL="0" indent="0">
              <a:buNone/>
            </a:pPr>
            <a:r>
              <a:rPr lang="en-US" dirty="0"/>
              <a:t> </a:t>
            </a:r>
          </a:p>
          <a:p>
            <a:pPr marL="0" indent="0">
              <a:buNone/>
            </a:pPr>
            <a:r>
              <a:rPr lang="en-US" dirty="0"/>
              <a:t>As difficult as it is to confront these issues, by doing so we can help ensure our wishes are honored in the future.</a:t>
            </a:r>
          </a:p>
          <a:p>
            <a:pPr marL="0" indent="0">
              <a:buNone/>
            </a:pPr>
            <a:r>
              <a:rPr lang="en-US" dirty="0"/>
              <a:t> </a:t>
            </a:r>
          </a:p>
          <a:p>
            <a:pPr marL="0" indent="0">
              <a:buNone/>
            </a:pPr>
            <a:r>
              <a:rPr lang="en-US" dirty="0"/>
              <a:t>Once you determine your wishes, the process of planning is relatively simple and inexpensive or free.  </a:t>
            </a:r>
            <a:endParaRPr lang="en-US" dirty="0"/>
          </a:p>
        </p:txBody>
      </p:sp>
    </p:spTree>
    <p:extLst>
      <p:ext uri="{BB962C8B-B14F-4D97-AF65-F5344CB8AC3E}">
        <p14:creationId xmlns:p14="http://schemas.microsoft.com/office/powerpoint/2010/main" val="41763778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Questions and Answers About </a:t>
            </a:r>
            <a:r>
              <a:rPr lang="en-US" b="1" dirty="0" smtClean="0"/>
              <a:t/>
            </a:r>
            <a:br>
              <a:rPr lang="en-US" b="1" dirty="0" smtClean="0"/>
            </a:br>
            <a:r>
              <a:rPr lang="en-US" b="1" dirty="0" smtClean="0"/>
              <a:t>Advance </a:t>
            </a:r>
            <a:r>
              <a:rPr lang="en-US" b="1" dirty="0"/>
              <a:t>Directives</a:t>
            </a:r>
            <a:br>
              <a:rPr lang="en-US" b="1" dirty="0"/>
            </a:br>
            <a:endParaRPr lang="en-US" dirty="0"/>
          </a:p>
        </p:txBody>
      </p:sp>
      <p:sp>
        <p:nvSpPr>
          <p:cNvPr id="3" name="Content Placeholder 2"/>
          <p:cNvSpPr>
            <a:spLocks noGrp="1"/>
          </p:cNvSpPr>
          <p:nvPr>
            <p:ph idx="1"/>
          </p:nvPr>
        </p:nvSpPr>
        <p:spPr>
          <a:xfrm>
            <a:off x="1141412" y="1611824"/>
            <a:ext cx="9905999" cy="5246176"/>
          </a:xfrm>
        </p:spPr>
        <p:txBody>
          <a:bodyPr>
            <a:noAutofit/>
          </a:bodyPr>
          <a:lstStyle/>
          <a:p>
            <a:r>
              <a:rPr lang="en-US" sz="1800" b="1" dirty="0" smtClean="0"/>
              <a:t>What </a:t>
            </a:r>
            <a:r>
              <a:rPr lang="en-US" sz="1800" b="1" dirty="0"/>
              <a:t>is an </a:t>
            </a:r>
            <a:r>
              <a:rPr lang="en-US" sz="1800" b="1" i="1" dirty="0"/>
              <a:t>advance directive</a:t>
            </a:r>
            <a:r>
              <a:rPr lang="en-US" sz="1800" b="1" dirty="0"/>
              <a:t>?</a:t>
            </a:r>
          </a:p>
          <a:p>
            <a:pPr marL="0" indent="0">
              <a:buNone/>
            </a:pPr>
            <a:r>
              <a:rPr lang="en-US" sz="1400" dirty="0" smtClean="0"/>
              <a:t>An </a:t>
            </a:r>
            <a:r>
              <a:rPr lang="en-US" sz="1400" dirty="0"/>
              <a:t>advance directive is a written document in which you specify what type of medical care you want in the future, or who you want to make decisions for you, should you lose the ability to</a:t>
            </a:r>
            <a:r>
              <a:rPr lang="en-US" sz="1400" b="1" dirty="0"/>
              <a:t> </a:t>
            </a:r>
            <a:r>
              <a:rPr lang="en-US" sz="1400" dirty="0"/>
              <a:t>make decisions for yourself.</a:t>
            </a:r>
          </a:p>
          <a:p>
            <a:r>
              <a:rPr lang="en-US" sz="1800" b="1" dirty="0" smtClean="0"/>
              <a:t>Why </a:t>
            </a:r>
            <a:r>
              <a:rPr lang="en-US" sz="1800" b="1" dirty="0"/>
              <a:t>is there a need for advance </a:t>
            </a:r>
            <a:r>
              <a:rPr lang="en-US" sz="1800" b="1" dirty="0" smtClean="0"/>
              <a:t>directives?</a:t>
            </a:r>
            <a:endParaRPr lang="en-US" sz="1800" b="1" dirty="0"/>
          </a:p>
          <a:p>
            <a:pPr marL="0" indent="0">
              <a:buNone/>
            </a:pPr>
            <a:r>
              <a:rPr lang="en-US" sz="1400" dirty="0" smtClean="0"/>
              <a:t>Years </a:t>
            </a:r>
            <a:r>
              <a:rPr lang="en-US" sz="1400" dirty="0"/>
              <a:t>ago, most individuals died in their own homes.  Today, there is greater chance of dying in a hospital or nursing home.  </a:t>
            </a:r>
          </a:p>
          <a:p>
            <a:pPr marL="0" indent="0">
              <a:buNone/>
            </a:pPr>
            <a:r>
              <a:rPr lang="en-US" sz="1400" dirty="0"/>
              <a:t> </a:t>
            </a:r>
            <a:r>
              <a:rPr lang="en-US" sz="1400" dirty="0" smtClean="0"/>
              <a:t>Expanding </a:t>
            </a:r>
            <a:r>
              <a:rPr lang="en-US" sz="1400" dirty="0"/>
              <a:t>technology has increased the treatment choices we face, and improved public health has increased life expectancy.  Decisions may have to be made concerning our care at a time we can no longer communicate our wishes.</a:t>
            </a:r>
          </a:p>
          <a:p>
            <a:r>
              <a:rPr lang="en-US" sz="1800" b="1" dirty="0" smtClean="0"/>
              <a:t>What </a:t>
            </a:r>
            <a:r>
              <a:rPr lang="en-US" sz="1800" b="1" dirty="0"/>
              <a:t>are the advantages of having an advance </a:t>
            </a:r>
            <a:r>
              <a:rPr lang="en-US" sz="1800" b="1" dirty="0" smtClean="0"/>
              <a:t>directive?</a:t>
            </a:r>
            <a:endParaRPr lang="en-US" sz="1800" dirty="0"/>
          </a:p>
          <a:p>
            <a:pPr marL="0" indent="0">
              <a:buNone/>
            </a:pPr>
            <a:r>
              <a:rPr lang="en-US" sz="1400" dirty="0" smtClean="0"/>
              <a:t>We </a:t>
            </a:r>
            <a:r>
              <a:rPr lang="en-US" sz="1400" dirty="0"/>
              <a:t>each have our own values, wishes and goals.  Having an advance directive provides you some assurance your personal wishes concerning medical and mental treatment will be honored at a time when you are not able to express them.  Having an advance directive may also prevent the need for a guardianship imposed through the probate court.</a:t>
            </a:r>
          </a:p>
          <a:p>
            <a:r>
              <a:rPr lang="en-US" sz="1800" b="1" dirty="0"/>
              <a:t> </a:t>
            </a:r>
            <a:r>
              <a:rPr lang="en-US" sz="1800" b="1" dirty="0" smtClean="0"/>
              <a:t>Must </a:t>
            </a:r>
            <a:r>
              <a:rPr lang="en-US" sz="1800" b="1" dirty="0"/>
              <a:t>I have an advance directive?</a:t>
            </a:r>
            <a:endParaRPr lang="en-US" sz="1800" dirty="0"/>
          </a:p>
          <a:p>
            <a:pPr marL="0" indent="0">
              <a:buNone/>
            </a:pPr>
            <a:r>
              <a:rPr lang="en-US" sz="1400" dirty="0"/>
              <a:t> </a:t>
            </a:r>
            <a:r>
              <a:rPr lang="en-US" sz="1400" dirty="0" smtClean="0"/>
              <a:t>No</a:t>
            </a:r>
            <a:r>
              <a:rPr lang="en-US" sz="1400" dirty="0"/>
              <a:t>. The decision to have an advance directive is purely voluntary.  No family member, hospital or insurance company can force you to have one, or dictate what the document should say if you decide to write one.  A hospital or nursing home or hospice organization cannot deny you service because you do or don't have an advance directive</a:t>
            </a:r>
            <a:r>
              <a:rPr lang="en-US" sz="1400" dirty="0" smtClean="0"/>
              <a:t>.</a:t>
            </a:r>
            <a:endParaRPr lang="en-US" sz="1400" dirty="0"/>
          </a:p>
        </p:txBody>
      </p:sp>
    </p:spTree>
    <p:extLst>
      <p:ext uri="{BB962C8B-B14F-4D97-AF65-F5344CB8AC3E}">
        <p14:creationId xmlns:p14="http://schemas.microsoft.com/office/powerpoint/2010/main" val="15479487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2" y="2324746"/>
            <a:ext cx="9905999" cy="4533253"/>
          </a:xfrm>
        </p:spPr>
        <p:txBody>
          <a:bodyPr>
            <a:normAutofit/>
          </a:bodyPr>
          <a:lstStyle/>
          <a:p>
            <a:r>
              <a:rPr lang="en-US" sz="1800" b="1" dirty="0" smtClean="0"/>
              <a:t>Are</a:t>
            </a:r>
            <a:r>
              <a:rPr lang="en-US" sz="1800" dirty="0" smtClean="0"/>
              <a:t> </a:t>
            </a:r>
            <a:r>
              <a:rPr lang="en-US" sz="1800" b="1" dirty="0" smtClean="0"/>
              <a:t>there different types of advance directives?</a:t>
            </a:r>
            <a:endParaRPr lang="en-US" sz="1800" dirty="0" smtClean="0"/>
          </a:p>
          <a:p>
            <a:pPr marL="0" indent="0">
              <a:buNone/>
            </a:pPr>
            <a:r>
              <a:rPr lang="en-US" dirty="0" smtClean="0"/>
              <a:t> </a:t>
            </a:r>
            <a:r>
              <a:rPr lang="en-US" sz="1400" dirty="0" smtClean="0"/>
              <a:t>Yes.  Three types are a durable power of attorney for health care, a living will, and a do-not-resuscitate declaration</a:t>
            </a:r>
            <a:r>
              <a:rPr lang="en-US" sz="1400" i="1" dirty="0" smtClean="0"/>
              <a:t>.</a:t>
            </a:r>
            <a:endParaRPr lang="en-US" sz="1400" dirty="0" smtClean="0"/>
          </a:p>
          <a:p>
            <a:pPr marL="0" indent="0">
              <a:buNone/>
            </a:pPr>
            <a:r>
              <a:rPr lang="en-US" sz="1400" dirty="0" smtClean="0"/>
              <a:t> There is also a declaration of anatomical gift</a:t>
            </a:r>
            <a:r>
              <a:rPr lang="en-US" sz="1400" i="1" dirty="0" smtClean="0"/>
              <a:t>,</a:t>
            </a:r>
            <a:r>
              <a:rPr lang="en-US" sz="1400" dirty="0" smtClean="0"/>
              <a:t> to take effect when you die.</a:t>
            </a:r>
          </a:p>
          <a:p>
            <a:r>
              <a:rPr lang="en-US" sz="1800" b="1" dirty="0" smtClean="0"/>
              <a:t>Can I have more than one type of advance directive?</a:t>
            </a:r>
            <a:endParaRPr lang="en-US" sz="1800" dirty="0" smtClean="0"/>
          </a:p>
          <a:p>
            <a:pPr marL="0" indent="0">
              <a:buNone/>
            </a:pPr>
            <a:r>
              <a:rPr lang="en-US" sz="1400" dirty="0" smtClean="0"/>
              <a:t>Yes.  You may choose to have any number of advance directives, or to have none at all.</a:t>
            </a:r>
          </a:p>
          <a:p>
            <a:pPr marL="0" indent="0">
              <a:buNone/>
            </a:pPr>
            <a:r>
              <a:rPr lang="en-US" dirty="0" smtClean="0"/>
              <a:t> </a:t>
            </a:r>
          </a:p>
          <a:p>
            <a:pPr marL="0" indent="0">
              <a:buNone/>
            </a:pPr>
            <a:r>
              <a:rPr lang="en-US" dirty="0" smtClean="0"/>
              <a:t> </a:t>
            </a:r>
          </a:p>
          <a:p>
            <a:pPr marL="0" indent="0">
              <a:buNone/>
            </a:pPr>
            <a:r>
              <a:rPr lang="en-US" dirty="0" smtClean="0"/>
              <a:t> </a:t>
            </a:r>
            <a:endParaRPr lang="en-US" dirty="0"/>
          </a:p>
        </p:txBody>
      </p:sp>
      <p:sp>
        <p:nvSpPr>
          <p:cNvPr id="4" name="TextBox 3"/>
          <p:cNvSpPr txBox="1"/>
          <p:nvPr/>
        </p:nvSpPr>
        <p:spPr>
          <a:xfrm>
            <a:off x="9055883" y="554619"/>
            <a:ext cx="1193369" cy="369332"/>
          </a:xfrm>
          <a:prstGeom prst="rect">
            <a:avLst/>
          </a:prstGeom>
          <a:noFill/>
        </p:spPr>
        <p:txBody>
          <a:bodyPr wrap="square" rtlCol="0">
            <a:spAutoFit/>
          </a:bodyPr>
          <a:lstStyle/>
          <a:p>
            <a:r>
              <a:rPr lang="en-US" dirty="0" smtClean="0"/>
              <a:t>continued</a:t>
            </a:r>
            <a:endParaRPr lang="en-US" dirty="0"/>
          </a:p>
        </p:txBody>
      </p:sp>
      <p:sp>
        <p:nvSpPr>
          <p:cNvPr id="5" name="Title 1"/>
          <p:cNvSpPr>
            <a:spLocks noGrp="1"/>
          </p:cNvSpPr>
          <p:nvPr>
            <p:ph type="title"/>
          </p:nvPr>
        </p:nvSpPr>
        <p:spPr>
          <a:xfrm>
            <a:off x="1017426" y="417040"/>
            <a:ext cx="9905998" cy="1478570"/>
          </a:xfrm>
        </p:spPr>
        <p:txBody>
          <a:bodyPr>
            <a:normAutofit fontScale="90000"/>
          </a:bodyPr>
          <a:lstStyle/>
          <a:p>
            <a:pPr algn="ctr"/>
            <a:r>
              <a:rPr lang="en-US" b="1" dirty="0"/>
              <a:t>Questions and Answers About </a:t>
            </a:r>
            <a:r>
              <a:rPr lang="en-US" b="1" dirty="0" smtClean="0"/>
              <a:t/>
            </a:r>
            <a:br>
              <a:rPr lang="en-US" b="1" dirty="0" smtClean="0"/>
            </a:br>
            <a:r>
              <a:rPr lang="en-US" b="1" dirty="0" smtClean="0"/>
              <a:t>Advance </a:t>
            </a:r>
            <a:r>
              <a:rPr lang="en-US" b="1" dirty="0"/>
              <a:t>Directives</a:t>
            </a:r>
            <a:br>
              <a:rPr lang="en-US" b="1" dirty="0"/>
            </a:br>
            <a:endParaRPr lang="en-US" dirty="0"/>
          </a:p>
        </p:txBody>
      </p:sp>
    </p:spTree>
    <p:extLst>
      <p:ext uri="{BB962C8B-B14F-4D97-AF65-F5344CB8AC3E}">
        <p14:creationId xmlns:p14="http://schemas.microsoft.com/office/powerpoint/2010/main" val="36311574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5434" y="262056"/>
            <a:ext cx="9905998" cy="1630969"/>
          </a:xfrm>
        </p:spPr>
        <p:txBody>
          <a:bodyPr>
            <a:normAutofit/>
          </a:bodyPr>
          <a:lstStyle/>
          <a:p>
            <a:pPr algn="ctr"/>
            <a:r>
              <a:rPr lang="en-US" sz="3200" dirty="0"/>
              <a:t> </a:t>
            </a:r>
            <a:r>
              <a:rPr lang="en-US" sz="3200" b="1" dirty="0"/>
              <a:t>Durable Power of Attorney For Health Care</a:t>
            </a:r>
            <a:br>
              <a:rPr lang="en-US" sz="3200" b="1" dirty="0"/>
            </a:br>
            <a:endParaRPr lang="en-US" sz="3200" dirty="0"/>
          </a:p>
        </p:txBody>
      </p:sp>
      <p:sp>
        <p:nvSpPr>
          <p:cNvPr id="3" name="Content Placeholder 2"/>
          <p:cNvSpPr>
            <a:spLocks noGrp="1"/>
          </p:cNvSpPr>
          <p:nvPr>
            <p:ph idx="1"/>
          </p:nvPr>
        </p:nvSpPr>
        <p:spPr>
          <a:xfrm>
            <a:off x="1125914" y="1242096"/>
            <a:ext cx="9905999" cy="5778635"/>
          </a:xfrm>
        </p:spPr>
        <p:txBody>
          <a:bodyPr>
            <a:noAutofit/>
          </a:bodyPr>
          <a:lstStyle/>
          <a:p>
            <a:pPr marL="0" indent="0">
              <a:buNone/>
            </a:pPr>
            <a:r>
              <a:rPr lang="en-US" sz="1800" b="1" dirty="0"/>
              <a:t>What is a </a:t>
            </a:r>
            <a:r>
              <a:rPr lang="en-US" sz="1800" b="1" i="1" dirty="0"/>
              <a:t>durable power of attorney for health care</a:t>
            </a:r>
            <a:r>
              <a:rPr lang="en-US" sz="1800" b="1" dirty="0"/>
              <a:t>?</a:t>
            </a:r>
          </a:p>
          <a:p>
            <a:pPr marL="0" indent="0">
              <a:buNone/>
            </a:pPr>
            <a:r>
              <a:rPr lang="en-US" sz="1800" dirty="0" smtClean="0"/>
              <a:t>A </a:t>
            </a:r>
            <a:r>
              <a:rPr lang="en-US" sz="1800" dirty="0"/>
              <a:t>durable power of attorney for health care, also known as a health care proxy or a patient advocate designation, is a document in which you appoint another individual to make medical treatment and related personal care decisions for you</a:t>
            </a:r>
            <a:r>
              <a:rPr lang="en-US" sz="1800" dirty="0" smtClean="0"/>
              <a:t>.</a:t>
            </a:r>
          </a:p>
          <a:p>
            <a:pPr marL="0" indent="0" hangingPunct="0">
              <a:buNone/>
            </a:pPr>
            <a:r>
              <a:rPr lang="en-US" sz="1800" dirty="0"/>
              <a:t>You can, in addition, choose to give your patient advocate power to make decisions concerning mental health care you may need.</a:t>
            </a:r>
          </a:p>
          <a:p>
            <a:pPr marL="0" indent="0">
              <a:buNone/>
            </a:pPr>
            <a:r>
              <a:rPr lang="en-US" sz="1800" dirty="0"/>
              <a:t> </a:t>
            </a:r>
          </a:p>
          <a:p>
            <a:pPr marL="0" indent="0">
              <a:buNone/>
            </a:pPr>
            <a:r>
              <a:rPr lang="en-US" sz="1800" dirty="0"/>
              <a:t>Finally, you can empower your patient advocate to donate specific organs or your entire body upon your death.</a:t>
            </a:r>
          </a:p>
          <a:p>
            <a:pPr marL="0" indent="0">
              <a:buNone/>
            </a:pPr>
            <a:r>
              <a:rPr lang="en-US" sz="1800" dirty="0"/>
              <a:t> </a:t>
            </a:r>
          </a:p>
          <a:p>
            <a:pPr marL="0" indent="0">
              <a:buNone/>
            </a:pPr>
            <a:r>
              <a:rPr lang="en-US" sz="1800" dirty="0"/>
              <a:t> </a:t>
            </a:r>
          </a:p>
        </p:txBody>
      </p:sp>
    </p:spTree>
    <p:extLst>
      <p:ext uri="{BB962C8B-B14F-4D97-AF65-F5344CB8AC3E}">
        <p14:creationId xmlns:p14="http://schemas.microsoft.com/office/powerpoint/2010/main" val="39872431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0"/>
            <a:ext cx="9905998" cy="1478570"/>
          </a:xfrm>
        </p:spPr>
        <p:txBody>
          <a:bodyPr>
            <a:normAutofit/>
          </a:bodyPr>
          <a:lstStyle/>
          <a:p>
            <a:pPr algn="ctr"/>
            <a:r>
              <a:rPr lang="en-US" sz="1800" dirty="0"/>
              <a:t> </a:t>
            </a:r>
            <a:r>
              <a:rPr lang="en-US" sz="1800" b="1" dirty="0"/>
              <a:t>Durable Power of Attorney </a:t>
            </a:r>
            <a:r>
              <a:rPr lang="en-US" sz="1800" b="1" dirty="0" smtClean="0"/>
              <a:t>For </a:t>
            </a:r>
            <a:r>
              <a:rPr lang="en-US" sz="1800" b="1" dirty="0"/>
              <a:t>Health </a:t>
            </a:r>
            <a:r>
              <a:rPr lang="en-US" sz="1800" b="1" dirty="0" smtClean="0"/>
              <a:t>Care CONTINUED</a:t>
            </a:r>
            <a:endParaRPr lang="en-US" sz="1800" dirty="0"/>
          </a:p>
        </p:txBody>
      </p:sp>
      <p:sp>
        <p:nvSpPr>
          <p:cNvPr id="3" name="Content Placeholder 2"/>
          <p:cNvSpPr>
            <a:spLocks noGrp="1"/>
          </p:cNvSpPr>
          <p:nvPr>
            <p:ph idx="1"/>
          </p:nvPr>
        </p:nvSpPr>
        <p:spPr>
          <a:xfrm>
            <a:off x="1141412" y="1100380"/>
            <a:ext cx="9905999" cy="5757620"/>
          </a:xfrm>
        </p:spPr>
        <p:txBody>
          <a:bodyPr>
            <a:noAutofit/>
          </a:bodyPr>
          <a:lstStyle/>
          <a:p>
            <a:pPr marL="0" indent="0">
              <a:buNone/>
            </a:pPr>
            <a:r>
              <a:rPr lang="en-US" sz="1800" b="1" dirty="0" smtClean="0"/>
              <a:t>Is</a:t>
            </a:r>
            <a:r>
              <a:rPr lang="en-US" sz="1800" dirty="0" smtClean="0"/>
              <a:t> </a:t>
            </a:r>
            <a:r>
              <a:rPr lang="en-US" sz="1800" b="1" dirty="0"/>
              <a:t>a durable power of attorney for health care legally binding?</a:t>
            </a:r>
            <a:endParaRPr lang="en-US" sz="1800" dirty="0"/>
          </a:p>
          <a:p>
            <a:pPr marL="0" indent="0">
              <a:buNone/>
            </a:pPr>
            <a:r>
              <a:rPr lang="en-US" sz="1800" b="1" dirty="0" smtClean="0"/>
              <a:t>Who </a:t>
            </a:r>
            <a:r>
              <a:rPr lang="en-US" sz="1800" b="1" dirty="0"/>
              <a:t>is eligible to have a durable power of attorney for health care?</a:t>
            </a:r>
            <a:endParaRPr lang="en-US" sz="1800" dirty="0"/>
          </a:p>
          <a:p>
            <a:pPr marL="0" indent="0">
              <a:buNone/>
            </a:pPr>
            <a:r>
              <a:rPr lang="en-US" sz="1800" b="1" dirty="0" smtClean="0"/>
              <a:t>What</a:t>
            </a:r>
            <a:r>
              <a:rPr lang="en-US" sz="1800" dirty="0" smtClean="0"/>
              <a:t> </a:t>
            </a:r>
            <a:r>
              <a:rPr lang="en-US" sz="1800" b="1" dirty="0"/>
              <a:t>is</a:t>
            </a:r>
            <a:r>
              <a:rPr lang="en-US" sz="1800" dirty="0"/>
              <a:t> </a:t>
            </a:r>
            <a:r>
              <a:rPr lang="en-US" sz="1800" b="1" dirty="0"/>
              <a:t>the person to whom I give decision-making power called?</a:t>
            </a:r>
            <a:endParaRPr lang="en-US" sz="1800" dirty="0"/>
          </a:p>
          <a:p>
            <a:pPr marL="0" indent="0">
              <a:buNone/>
            </a:pPr>
            <a:r>
              <a:rPr lang="en-US" sz="1800" b="1" dirty="0" smtClean="0"/>
              <a:t>When </a:t>
            </a:r>
            <a:r>
              <a:rPr lang="en-US" sz="1800" b="1" dirty="0"/>
              <a:t>can the patient advocate act in my behalf?</a:t>
            </a:r>
            <a:endParaRPr lang="en-US" sz="1800" dirty="0"/>
          </a:p>
          <a:p>
            <a:pPr marL="0" indent="0">
              <a:buNone/>
            </a:pPr>
            <a:r>
              <a:rPr lang="en-US" sz="1800" b="1" dirty="0" smtClean="0"/>
              <a:t>How </a:t>
            </a:r>
            <a:r>
              <a:rPr lang="en-US" sz="1800" b="1" dirty="0"/>
              <a:t>might I become unable to participate in medical or mental health decisions?</a:t>
            </a:r>
            <a:endParaRPr lang="en-US" sz="1800" dirty="0"/>
          </a:p>
          <a:p>
            <a:pPr marL="0" indent="0">
              <a:buNone/>
            </a:pPr>
            <a:r>
              <a:rPr lang="en-US" sz="1800" b="1" dirty="0" smtClean="0"/>
              <a:t>Who </a:t>
            </a:r>
            <a:r>
              <a:rPr lang="en-US" sz="1800" b="1" dirty="0"/>
              <a:t>determines I am no longer able to participate in these</a:t>
            </a:r>
            <a:r>
              <a:rPr lang="en-US" sz="1800" dirty="0"/>
              <a:t> </a:t>
            </a:r>
            <a:r>
              <a:rPr lang="en-US" sz="1800" b="1" dirty="0"/>
              <a:t>decisions</a:t>
            </a:r>
            <a:r>
              <a:rPr lang="en-US" sz="1800" b="1" dirty="0" smtClean="0"/>
              <a:t>?</a:t>
            </a:r>
            <a:r>
              <a:rPr lang="en-US" sz="1800" dirty="0"/>
              <a:t> </a:t>
            </a:r>
          </a:p>
          <a:p>
            <a:pPr marL="0" indent="0">
              <a:buNone/>
            </a:pPr>
            <a:r>
              <a:rPr lang="en-US" sz="1800" b="1" dirty="0" smtClean="0"/>
              <a:t>What </a:t>
            </a:r>
            <a:r>
              <a:rPr lang="en-US" sz="1800" b="1" dirty="0"/>
              <a:t>if my religious beliefs prohibit an examination by a doctor?</a:t>
            </a:r>
            <a:endParaRPr lang="en-US" sz="1800" dirty="0"/>
          </a:p>
          <a:p>
            <a:pPr marL="0" indent="0">
              <a:buNone/>
            </a:pPr>
            <a:r>
              <a:rPr lang="en-US" sz="1800" b="1" dirty="0" smtClean="0"/>
              <a:t>What </a:t>
            </a:r>
            <a:r>
              <a:rPr lang="en-US" sz="1800" b="1" dirty="0"/>
              <a:t>powers can I give a</a:t>
            </a:r>
            <a:r>
              <a:rPr lang="en-US" sz="1800" dirty="0"/>
              <a:t> </a:t>
            </a:r>
            <a:r>
              <a:rPr lang="en-US" sz="1800" b="1" dirty="0"/>
              <a:t>patient advocate</a:t>
            </a:r>
            <a:r>
              <a:rPr lang="en-US" sz="1800" b="1" dirty="0" smtClean="0"/>
              <a:t>?</a:t>
            </a:r>
            <a:r>
              <a:rPr lang="en-US" sz="1800" dirty="0"/>
              <a:t> </a:t>
            </a:r>
          </a:p>
          <a:p>
            <a:pPr marL="0" indent="0">
              <a:buNone/>
            </a:pPr>
            <a:r>
              <a:rPr lang="en-US" sz="1800" b="1" dirty="0"/>
              <a:t>Will my patient advocate have power to handle my financial affairs</a:t>
            </a:r>
            <a:r>
              <a:rPr lang="en-US" sz="1800" b="1" dirty="0" smtClean="0"/>
              <a:t>?</a:t>
            </a:r>
            <a:r>
              <a:rPr lang="en-US" sz="1800" b="1" dirty="0"/>
              <a:t> </a:t>
            </a:r>
            <a:endParaRPr lang="en-US" sz="1800" dirty="0"/>
          </a:p>
          <a:p>
            <a:pPr marL="0" indent="0">
              <a:buNone/>
            </a:pPr>
            <a:r>
              <a:rPr lang="en-US" sz="1800" b="1" dirty="0" smtClean="0"/>
              <a:t>Can </a:t>
            </a:r>
            <a:r>
              <a:rPr lang="en-US" sz="1800" b="1" dirty="0"/>
              <a:t>I give</a:t>
            </a:r>
            <a:r>
              <a:rPr lang="en-US" sz="1800" dirty="0"/>
              <a:t> </a:t>
            </a:r>
            <a:r>
              <a:rPr lang="en-US" sz="1800" b="1" dirty="0"/>
              <a:t>my patient advocate the right to withhold or withdraw</a:t>
            </a:r>
            <a:r>
              <a:rPr lang="en-US" sz="1800" dirty="0"/>
              <a:t> </a:t>
            </a:r>
            <a:r>
              <a:rPr lang="en-US" sz="1800" b="1" dirty="0"/>
              <a:t>treatment that would allow me to die</a:t>
            </a:r>
            <a:r>
              <a:rPr lang="en-US" sz="1800" b="1" dirty="0" smtClean="0"/>
              <a:t>?</a:t>
            </a:r>
            <a:r>
              <a:rPr lang="en-US" sz="1800" dirty="0"/>
              <a:t> </a:t>
            </a:r>
          </a:p>
          <a:p>
            <a:pPr marL="0" indent="0">
              <a:buNone/>
            </a:pPr>
            <a:r>
              <a:rPr lang="en-US" sz="1800" b="1" dirty="0" smtClean="0"/>
              <a:t>Can </a:t>
            </a:r>
            <a:r>
              <a:rPr lang="en-US" sz="1800" b="1" dirty="0"/>
              <a:t>I authorize my patient advocate to decide to withhold or</a:t>
            </a:r>
            <a:r>
              <a:rPr lang="en-US" sz="1800" dirty="0"/>
              <a:t> </a:t>
            </a:r>
            <a:r>
              <a:rPr lang="en-US" sz="1800" b="1" dirty="0"/>
              <a:t>withdraw food and water administered through tubes</a:t>
            </a:r>
            <a:r>
              <a:rPr lang="en-US" sz="1800" b="1" dirty="0" smtClean="0"/>
              <a:t>?</a:t>
            </a:r>
            <a:endParaRPr lang="en-US" sz="1800" dirty="0"/>
          </a:p>
        </p:txBody>
      </p:sp>
      <p:sp>
        <p:nvSpPr>
          <p:cNvPr id="4" name="TextBox 3"/>
          <p:cNvSpPr txBox="1"/>
          <p:nvPr/>
        </p:nvSpPr>
        <p:spPr>
          <a:xfrm>
            <a:off x="9257357" y="554619"/>
            <a:ext cx="1193369" cy="369332"/>
          </a:xfrm>
          <a:prstGeom prst="rect">
            <a:avLst/>
          </a:prstGeom>
          <a:noFill/>
        </p:spPr>
        <p:txBody>
          <a:bodyPr wrap="square" rtlCol="0">
            <a:spAutoFit/>
          </a:bodyPr>
          <a:lstStyle/>
          <a:p>
            <a:r>
              <a:rPr lang="en-US" dirty="0" smtClean="0"/>
              <a:t>continued</a:t>
            </a:r>
            <a:endParaRPr lang="en-US" dirty="0"/>
          </a:p>
        </p:txBody>
      </p:sp>
    </p:spTree>
    <p:extLst>
      <p:ext uri="{BB962C8B-B14F-4D97-AF65-F5344CB8AC3E}">
        <p14:creationId xmlns:p14="http://schemas.microsoft.com/office/powerpoint/2010/main" val="8618708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0"/>
            <a:ext cx="9905998" cy="1478570"/>
          </a:xfrm>
        </p:spPr>
        <p:txBody>
          <a:bodyPr>
            <a:normAutofit/>
          </a:bodyPr>
          <a:lstStyle/>
          <a:p>
            <a:pPr algn="ctr"/>
            <a:r>
              <a:rPr lang="en-US" sz="1800" dirty="0"/>
              <a:t> </a:t>
            </a:r>
            <a:r>
              <a:rPr lang="en-US" sz="1800" b="1" dirty="0"/>
              <a:t>Durable Power of Attorney For Health Care</a:t>
            </a:r>
            <a:endParaRPr lang="en-US" sz="1800" dirty="0"/>
          </a:p>
        </p:txBody>
      </p:sp>
      <p:sp>
        <p:nvSpPr>
          <p:cNvPr id="3" name="Content Placeholder 2"/>
          <p:cNvSpPr>
            <a:spLocks noGrp="1"/>
          </p:cNvSpPr>
          <p:nvPr>
            <p:ph idx="1"/>
          </p:nvPr>
        </p:nvSpPr>
        <p:spPr>
          <a:xfrm>
            <a:off x="1141412" y="898902"/>
            <a:ext cx="9905999" cy="5959098"/>
          </a:xfrm>
        </p:spPr>
        <p:txBody>
          <a:bodyPr>
            <a:noAutofit/>
          </a:bodyPr>
          <a:lstStyle/>
          <a:p>
            <a:pPr marL="0" indent="0">
              <a:buNone/>
            </a:pPr>
            <a:r>
              <a:rPr lang="en-US" sz="1800" b="1" dirty="0" smtClean="0"/>
              <a:t>Do </a:t>
            </a:r>
            <a:r>
              <a:rPr lang="en-US" sz="1800" b="1" dirty="0"/>
              <a:t>I have the right in</a:t>
            </a:r>
            <a:r>
              <a:rPr lang="en-US" sz="1800" dirty="0"/>
              <a:t> </a:t>
            </a:r>
            <a:r>
              <a:rPr lang="en-US" sz="1800" b="1" dirty="0"/>
              <a:t>the document to express other wishes?</a:t>
            </a:r>
            <a:endParaRPr lang="en-US" sz="1800" dirty="0"/>
          </a:p>
          <a:p>
            <a:pPr marL="0" indent="0">
              <a:buNone/>
            </a:pPr>
            <a:r>
              <a:rPr lang="en-US" sz="1800" b="1" dirty="0" smtClean="0"/>
              <a:t>What </a:t>
            </a:r>
            <a:r>
              <a:rPr lang="en-US" sz="1800" b="1" dirty="0"/>
              <a:t>are my options about mental health care</a:t>
            </a:r>
            <a:r>
              <a:rPr lang="en-US" sz="1800" b="1" dirty="0" smtClean="0"/>
              <a:t>?</a:t>
            </a:r>
            <a:r>
              <a:rPr lang="en-US" sz="1800" dirty="0" smtClean="0"/>
              <a:t> </a:t>
            </a:r>
            <a:r>
              <a:rPr lang="en-US" sz="1800" dirty="0"/>
              <a:t>	</a:t>
            </a:r>
          </a:p>
          <a:p>
            <a:pPr marL="0" indent="0" hangingPunct="0">
              <a:buNone/>
            </a:pPr>
            <a:r>
              <a:rPr lang="en-US" sz="1800" b="1" dirty="0" smtClean="0"/>
              <a:t>What </a:t>
            </a:r>
            <a:r>
              <a:rPr lang="en-US" sz="1800" b="1" dirty="0"/>
              <a:t>are my options concerning organ donation</a:t>
            </a:r>
            <a:r>
              <a:rPr lang="en-US" sz="1800" b="1" dirty="0" smtClean="0"/>
              <a:t>?</a:t>
            </a:r>
            <a:r>
              <a:rPr lang="en-US" sz="1800" dirty="0"/>
              <a:t> </a:t>
            </a:r>
          </a:p>
          <a:p>
            <a:pPr marL="0" indent="0">
              <a:buNone/>
            </a:pPr>
            <a:r>
              <a:rPr lang="en-US" sz="1800" b="1" dirty="0"/>
              <a:t>Is</a:t>
            </a:r>
            <a:r>
              <a:rPr lang="en-US" sz="1800" dirty="0"/>
              <a:t> </a:t>
            </a:r>
            <a:r>
              <a:rPr lang="en-US" sz="1800" b="1" dirty="0"/>
              <a:t>it important to express my specific wishes in an advance directive?</a:t>
            </a:r>
            <a:endParaRPr lang="en-US" sz="1800" dirty="0"/>
          </a:p>
          <a:p>
            <a:pPr marL="0" indent="0">
              <a:buNone/>
            </a:pPr>
            <a:r>
              <a:rPr lang="en-US" sz="1800" b="1" dirty="0"/>
              <a:t>What is the duty of my patient advocate?</a:t>
            </a:r>
            <a:endParaRPr lang="en-US" sz="1800" dirty="0"/>
          </a:p>
          <a:p>
            <a:pPr marL="0" indent="0">
              <a:buNone/>
            </a:pPr>
            <a:r>
              <a:rPr lang="en-US" sz="1800" b="1" dirty="0" smtClean="0"/>
              <a:t>Are </a:t>
            </a:r>
            <a:r>
              <a:rPr lang="en-US" sz="1800" b="1" dirty="0"/>
              <a:t>there exceptions?</a:t>
            </a:r>
            <a:endParaRPr lang="en-US" sz="1800" dirty="0"/>
          </a:p>
          <a:p>
            <a:pPr marL="0" indent="0">
              <a:buNone/>
            </a:pPr>
            <a:r>
              <a:rPr lang="en-US" sz="1800" b="1" dirty="0" smtClean="0"/>
              <a:t>What </a:t>
            </a:r>
            <a:r>
              <a:rPr lang="en-US" sz="1800" b="1" dirty="0"/>
              <a:t>if I don't express any specific wishes concerning medical treatment?</a:t>
            </a:r>
            <a:endParaRPr lang="en-US" sz="1800" dirty="0"/>
          </a:p>
          <a:p>
            <a:pPr marL="0" indent="0">
              <a:buNone/>
            </a:pPr>
            <a:r>
              <a:rPr lang="en-US" sz="1800" b="1" dirty="0" smtClean="0"/>
              <a:t>Will </a:t>
            </a:r>
            <a:r>
              <a:rPr lang="en-US" sz="1800" b="1" dirty="0"/>
              <a:t>a hospital or nursing home allow my patient advocate to</a:t>
            </a:r>
            <a:r>
              <a:rPr lang="en-US" sz="1800" dirty="0"/>
              <a:t> </a:t>
            </a:r>
            <a:r>
              <a:rPr lang="en-US" sz="1800" b="1" dirty="0"/>
              <a:t>review my records?</a:t>
            </a:r>
            <a:endParaRPr lang="en-US" sz="1800" dirty="0"/>
          </a:p>
          <a:p>
            <a:pPr marL="0" indent="0">
              <a:buNone/>
            </a:pPr>
            <a:r>
              <a:rPr lang="en-US" sz="1800" b="1" dirty="0" smtClean="0"/>
              <a:t>Whom </a:t>
            </a:r>
            <a:r>
              <a:rPr lang="en-US" sz="1800" b="1" dirty="0"/>
              <a:t>can I appoint as patient advocate?</a:t>
            </a:r>
            <a:endParaRPr lang="en-US" sz="1800" dirty="0"/>
          </a:p>
          <a:p>
            <a:pPr marL="0" indent="0">
              <a:buNone/>
            </a:pPr>
            <a:r>
              <a:rPr lang="en-US" sz="1800" b="1" dirty="0" smtClean="0"/>
              <a:t>Can </a:t>
            </a:r>
            <a:r>
              <a:rPr lang="en-US" sz="1800" b="1" dirty="0"/>
              <a:t>I appoint a second person to serve as patient advocate in case the first person is unable to serve?</a:t>
            </a:r>
            <a:endParaRPr lang="en-US" sz="1800" dirty="0"/>
          </a:p>
          <a:p>
            <a:pPr marL="0" indent="0">
              <a:buNone/>
            </a:pPr>
            <a:r>
              <a:rPr lang="en-US" sz="1800" b="1" dirty="0" smtClean="0"/>
              <a:t>What </a:t>
            </a:r>
            <a:r>
              <a:rPr lang="en-US" sz="1800" b="1" dirty="0"/>
              <a:t>must I do to have a</a:t>
            </a:r>
            <a:r>
              <a:rPr lang="en-US" sz="1800" dirty="0"/>
              <a:t> </a:t>
            </a:r>
            <a:r>
              <a:rPr lang="en-US" sz="1800" b="1" dirty="0"/>
              <a:t>valid durable power of attorney for health</a:t>
            </a:r>
            <a:r>
              <a:rPr lang="en-US" sz="1800" dirty="0"/>
              <a:t> </a:t>
            </a:r>
            <a:r>
              <a:rPr lang="en-US" sz="1800" b="1" dirty="0"/>
              <a:t>care</a:t>
            </a:r>
            <a:r>
              <a:rPr lang="en-US" sz="1800" b="1" dirty="0" smtClean="0"/>
              <a:t>?</a:t>
            </a:r>
            <a:r>
              <a:rPr lang="en-US" sz="1800" dirty="0"/>
              <a:t> </a:t>
            </a:r>
          </a:p>
          <a:p>
            <a:pPr marL="0" indent="0">
              <a:buNone/>
            </a:pPr>
            <a:r>
              <a:rPr lang="en-US" sz="1800" b="1" dirty="0" smtClean="0"/>
              <a:t>What </a:t>
            </a:r>
            <a:r>
              <a:rPr lang="en-US" sz="1800" b="1" dirty="0"/>
              <a:t>does a patient advocate need to do before acting in my behalf</a:t>
            </a:r>
            <a:r>
              <a:rPr lang="en-US" sz="1800" b="1" dirty="0" smtClean="0"/>
              <a:t>?</a:t>
            </a:r>
            <a:r>
              <a:rPr lang="en-US" sz="1800" dirty="0"/>
              <a:t> </a:t>
            </a:r>
          </a:p>
          <a:p>
            <a:pPr marL="0" indent="0">
              <a:buNone/>
            </a:pPr>
            <a:r>
              <a:rPr lang="en-US" sz="1800" b="1" dirty="0"/>
              <a:t>Is there a required form for the document</a:t>
            </a:r>
            <a:r>
              <a:rPr lang="en-US" sz="1800" b="1" dirty="0" smtClean="0"/>
              <a:t>?</a:t>
            </a:r>
            <a:endParaRPr lang="en-US" sz="1800" dirty="0"/>
          </a:p>
        </p:txBody>
      </p:sp>
      <p:sp>
        <p:nvSpPr>
          <p:cNvPr id="4" name="TextBox 3"/>
          <p:cNvSpPr txBox="1"/>
          <p:nvPr/>
        </p:nvSpPr>
        <p:spPr>
          <a:xfrm>
            <a:off x="8668421" y="554619"/>
            <a:ext cx="1193369" cy="369332"/>
          </a:xfrm>
          <a:prstGeom prst="rect">
            <a:avLst/>
          </a:prstGeom>
          <a:noFill/>
        </p:spPr>
        <p:txBody>
          <a:bodyPr wrap="square" rtlCol="0">
            <a:spAutoFit/>
          </a:bodyPr>
          <a:lstStyle/>
          <a:p>
            <a:r>
              <a:rPr lang="en-US" dirty="0" smtClean="0"/>
              <a:t>continued</a:t>
            </a:r>
            <a:endParaRPr lang="en-US" dirty="0"/>
          </a:p>
        </p:txBody>
      </p:sp>
    </p:spTree>
    <p:extLst>
      <p:ext uri="{BB962C8B-B14F-4D97-AF65-F5344CB8AC3E}">
        <p14:creationId xmlns:p14="http://schemas.microsoft.com/office/powerpoint/2010/main" val="10436669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0"/>
            <a:ext cx="9905998" cy="1478570"/>
          </a:xfrm>
        </p:spPr>
        <p:txBody>
          <a:bodyPr>
            <a:normAutofit/>
          </a:bodyPr>
          <a:lstStyle/>
          <a:p>
            <a:pPr algn="ctr"/>
            <a:r>
              <a:rPr lang="en-US" sz="1800" dirty="0"/>
              <a:t> </a:t>
            </a:r>
            <a:r>
              <a:rPr lang="en-US" sz="1800" b="1" dirty="0"/>
              <a:t>Durable Power of Attorney For Health Care</a:t>
            </a:r>
            <a:endParaRPr lang="en-US" sz="1800" dirty="0"/>
          </a:p>
        </p:txBody>
      </p:sp>
      <p:sp>
        <p:nvSpPr>
          <p:cNvPr id="3" name="Content Placeholder 2"/>
          <p:cNvSpPr>
            <a:spLocks noGrp="1"/>
          </p:cNvSpPr>
          <p:nvPr>
            <p:ph idx="1"/>
          </p:nvPr>
        </p:nvSpPr>
        <p:spPr>
          <a:xfrm>
            <a:off x="1141412" y="898902"/>
            <a:ext cx="9905999" cy="5959098"/>
          </a:xfrm>
        </p:spPr>
        <p:txBody>
          <a:bodyPr>
            <a:noAutofit/>
          </a:bodyPr>
          <a:lstStyle/>
          <a:p>
            <a:pPr marL="0" indent="0">
              <a:buNone/>
            </a:pPr>
            <a:r>
              <a:rPr lang="en-US" sz="1800" b="1" dirty="0" smtClean="0"/>
              <a:t>Must </a:t>
            </a:r>
            <a:r>
              <a:rPr lang="en-US" sz="1800" b="1" dirty="0"/>
              <a:t>I use a fill-in-the-blanks form?</a:t>
            </a:r>
            <a:endParaRPr lang="en-US" sz="1800" dirty="0"/>
          </a:p>
          <a:p>
            <a:pPr marL="0" indent="0">
              <a:buNone/>
            </a:pPr>
            <a:r>
              <a:rPr lang="en-US" sz="1800" b="1" dirty="0" smtClean="0"/>
              <a:t>Once </a:t>
            </a:r>
            <a:r>
              <a:rPr lang="en-US" sz="1800" b="1" dirty="0"/>
              <a:t>I sign a durable power of attorney, may I change my mind?</a:t>
            </a:r>
            <a:endParaRPr lang="en-US" sz="1800" dirty="0"/>
          </a:p>
          <a:p>
            <a:pPr marL="0" indent="0">
              <a:buNone/>
            </a:pPr>
            <a:r>
              <a:rPr lang="en-US" sz="1800" b="1" dirty="0" smtClean="0"/>
              <a:t>Are </a:t>
            </a:r>
            <a:r>
              <a:rPr lang="en-US" sz="1800" b="1" dirty="0"/>
              <a:t>there different rules for mental health treatment?</a:t>
            </a:r>
            <a:endParaRPr lang="en-US" sz="1800" dirty="0"/>
          </a:p>
          <a:p>
            <a:pPr marL="0" indent="0">
              <a:buNone/>
            </a:pPr>
            <a:r>
              <a:rPr lang="en-US" sz="1800" b="1" dirty="0" smtClean="0"/>
              <a:t>Can </a:t>
            </a:r>
            <a:r>
              <a:rPr lang="en-US" sz="1800" b="1" dirty="0"/>
              <a:t>my patient advocate refuse to act in my behalf?</a:t>
            </a:r>
            <a:endParaRPr lang="en-US" sz="1800" dirty="0"/>
          </a:p>
          <a:p>
            <a:pPr marL="0" indent="0">
              <a:buNone/>
            </a:pPr>
            <a:r>
              <a:rPr lang="en-US" sz="1800" b="1" dirty="0" smtClean="0"/>
              <a:t>What </a:t>
            </a:r>
            <a:r>
              <a:rPr lang="en-US" sz="1800" b="1" dirty="0"/>
              <a:t>if there is a dispute when my patient advocate is making</a:t>
            </a:r>
            <a:r>
              <a:rPr lang="en-US" sz="1800" dirty="0"/>
              <a:t> </a:t>
            </a:r>
            <a:r>
              <a:rPr lang="en-US" sz="1800" b="1" dirty="0"/>
              <a:t>decisions for me?</a:t>
            </a:r>
            <a:endParaRPr lang="en-US" sz="1800" dirty="0"/>
          </a:p>
          <a:p>
            <a:pPr marL="0" indent="0">
              <a:buNone/>
            </a:pPr>
            <a:r>
              <a:rPr lang="en-US" sz="1800" b="1" dirty="0" smtClean="0"/>
              <a:t>What </a:t>
            </a:r>
            <a:r>
              <a:rPr lang="en-US" sz="1800" b="1" dirty="0"/>
              <a:t>if I regain the ability to participate in medical or mental health decisions?</a:t>
            </a:r>
            <a:endParaRPr lang="en-US" sz="1800" dirty="0"/>
          </a:p>
          <a:p>
            <a:pPr marL="0" indent="0">
              <a:buNone/>
            </a:pPr>
            <a:r>
              <a:rPr lang="en-US" sz="1800" b="1" dirty="0" smtClean="0"/>
              <a:t>What </a:t>
            </a:r>
            <a:r>
              <a:rPr lang="en-US" sz="1800" b="1" dirty="0"/>
              <a:t>if I have no one to appoint as a patient advocate?</a:t>
            </a:r>
            <a:endParaRPr lang="en-US" sz="1800" dirty="0"/>
          </a:p>
          <a:p>
            <a:pPr marL="0" indent="0">
              <a:buNone/>
            </a:pPr>
            <a:r>
              <a:rPr lang="en-US" sz="1800" dirty="0"/>
              <a:t> </a:t>
            </a:r>
            <a:endParaRPr lang="en-US" sz="1800" dirty="0"/>
          </a:p>
        </p:txBody>
      </p:sp>
      <p:sp>
        <p:nvSpPr>
          <p:cNvPr id="4" name="TextBox 3"/>
          <p:cNvSpPr txBox="1"/>
          <p:nvPr/>
        </p:nvSpPr>
        <p:spPr>
          <a:xfrm>
            <a:off x="8683920" y="554619"/>
            <a:ext cx="1193369" cy="369332"/>
          </a:xfrm>
          <a:prstGeom prst="rect">
            <a:avLst/>
          </a:prstGeom>
          <a:noFill/>
        </p:spPr>
        <p:txBody>
          <a:bodyPr wrap="square" rtlCol="0">
            <a:spAutoFit/>
          </a:bodyPr>
          <a:lstStyle/>
          <a:p>
            <a:r>
              <a:rPr lang="en-US" dirty="0" smtClean="0"/>
              <a:t>continued</a:t>
            </a:r>
            <a:endParaRPr lang="en-US" dirty="0"/>
          </a:p>
        </p:txBody>
      </p:sp>
    </p:spTree>
    <p:extLst>
      <p:ext uri="{BB962C8B-B14F-4D97-AF65-F5344CB8AC3E}">
        <p14:creationId xmlns:p14="http://schemas.microsoft.com/office/powerpoint/2010/main" val="34679284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Circuit</Template>
  <TotalTime>231</TotalTime>
  <Words>599</Words>
  <Application>Microsoft Office PowerPoint</Application>
  <PresentationFormat>Widescreen</PresentationFormat>
  <Paragraphs>99</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Trebuchet MS</vt:lpstr>
      <vt:lpstr>Tw Cen MT</vt:lpstr>
      <vt:lpstr>Wingdings</vt:lpstr>
      <vt:lpstr>Circuit</vt:lpstr>
      <vt:lpstr>Advance Directives </vt:lpstr>
      <vt:lpstr>Advance Directives</vt:lpstr>
      <vt:lpstr>PowerPoint Presentation</vt:lpstr>
      <vt:lpstr>Questions and Answers About  Advance Directives </vt:lpstr>
      <vt:lpstr>Questions and Answers About  Advance Directives </vt:lpstr>
      <vt:lpstr> Durable Power of Attorney For Health Care </vt:lpstr>
      <vt:lpstr> Durable Power of Attorney For Health Care CONTINUED</vt:lpstr>
      <vt:lpstr> Durable Power of Attorney For Health Care</vt:lpstr>
      <vt:lpstr> Durable Power of Attorney For Health Care</vt:lpstr>
      <vt:lpstr>PowerPoint Presentation</vt:lpstr>
      <vt:lpstr>PowerPoint Presentation</vt:lpstr>
    </vt:vector>
  </TitlesOfParts>
  <Company>CGRESD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"%username%"</dc:creator>
  <cp:lastModifiedBy>"%username%"</cp:lastModifiedBy>
  <cp:revision>17</cp:revision>
  <dcterms:created xsi:type="dcterms:W3CDTF">2015-03-11T18:30:25Z</dcterms:created>
  <dcterms:modified xsi:type="dcterms:W3CDTF">2015-03-11T22:21:44Z</dcterms:modified>
</cp:coreProperties>
</file>