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8DC3E7-FF3F-41C4-8BE4-51892CDBCD7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3580770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DC3E7-FF3F-41C4-8BE4-51892CDBCD7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407101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DC3E7-FF3F-41C4-8BE4-51892CDBCD7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359938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DC3E7-FF3F-41C4-8BE4-51892CDBCD7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208706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8DC3E7-FF3F-41C4-8BE4-51892CDBCD7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121759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8DC3E7-FF3F-41C4-8BE4-51892CDBCD73}"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1077388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8DC3E7-FF3F-41C4-8BE4-51892CDBCD73}"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943040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8DC3E7-FF3F-41C4-8BE4-51892CDBCD73}"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652321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DC3E7-FF3F-41C4-8BE4-51892CDBCD73}"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1130302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DC3E7-FF3F-41C4-8BE4-51892CDBCD73}"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407672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DC3E7-FF3F-41C4-8BE4-51892CDBCD73}"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0DEBB-7F27-4018-9480-3A3AA8490DE1}" type="slidenum">
              <a:rPr lang="en-US" smtClean="0"/>
              <a:t>‹#›</a:t>
            </a:fld>
            <a:endParaRPr lang="en-US"/>
          </a:p>
        </p:txBody>
      </p:sp>
    </p:spTree>
    <p:extLst>
      <p:ext uri="{BB962C8B-B14F-4D97-AF65-F5344CB8AC3E}">
        <p14:creationId xmlns:p14="http://schemas.microsoft.com/office/powerpoint/2010/main" val="337765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DC3E7-FF3F-41C4-8BE4-51892CDBCD73}" type="datetimeFigureOut">
              <a:rPr lang="en-US" smtClean="0"/>
              <a:t>1/29/2015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0DEBB-7F27-4018-9480-3A3AA8490DE1}" type="slidenum">
              <a:rPr lang="en-US" smtClean="0"/>
              <a:t>‹#›</a:t>
            </a:fld>
            <a:endParaRPr lang="en-US"/>
          </a:p>
        </p:txBody>
      </p:sp>
    </p:spTree>
    <p:extLst>
      <p:ext uri="{BB962C8B-B14F-4D97-AF65-F5344CB8AC3E}">
        <p14:creationId xmlns:p14="http://schemas.microsoft.com/office/powerpoint/2010/main" val="1311763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Vendor 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2853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credit card contains all the day-to-day purchases in your budget, like groceries, small household furnishings, entertainment, medical/pharmacy costs, etc. </a:t>
            </a:r>
          </a:p>
          <a:p>
            <a:r>
              <a:rPr lang="en-US" dirty="0" smtClean="0"/>
              <a:t>We have modeled the charges that appear on the credit card to match the results of research conducted by the US Department of Labor that investigated what average Americans spend money on. </a:t>
            </a:r>
          </a:p>
          <a:p>
            <a:r>
              <a:rPr lang="en-US" dirty="0" smtClean="0"/>
              <a:t>If you see a line item that would not necessarily be your choice, at least you can have the peace of mind that the charges that are occurring on the credit card are representative of the breakdown of expenses incurred by the average American. </a:t>
            </a:r>
          </a:p>
          <a:p>
            <a:r>
              <a:rPr lang="en-US" dirty="0" smtClean="0"/>
              <a:t>To keep the game fair, the charges appearing on the credit card are controlled by Budget Challenge. This means all participants have the same expenses on each day. </a:t>
            </a:r>
          </a:p>
          <a:p>
            <a:endParaRPr lang="en-US" dirty="0"/>
          </a:p>
        </p:txBody>
      </p:sp>
    </p:spTree>
    <p:extLst>
      <p:ext uri="{BB962C8B-B14F-4D97-AF65-F5344CB8AC3E}">
        <p14:creationId xmlns:p14="http://schemas.microsoft.com/office/powerpoint/2010/main" val="132764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Here are some other rules to keep in mind for the credit card bill: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will be between $500 and $750 of new charges each month. </a:t>
            </a:r>
          </a:p>
          <a:p>
            <a:r>
              <a:rPr lang="en-US" dirty="0" smtClean="0"/>
              <a:t>The individual charges will appear on a daily basis, but you do not have to send a check for each one. </a:t>
            </a:r>
          </a:p>
          <a:p>
            <a:r>
              <a:rPr lang="en-US" dirty="0" smtClean="0"/>
              <a:t>A bill will be generated at the end of the billing cycle and you will get an email to remind you to look at the bill. The amount on the bill is what you owe at the close of the monthly cycle.</a:t>
            </a:r>
          </a:p>
          <a:p>
            <a:r>
              <a:rPr lang="en-US" dirty="0" smtClean="0"/>
              <a:t>This is the only bill in the simulation that allows a partial payment.</a:t>
            </a:r>
          </a:p>
          <a:p>
            <a:r>
              <a:rPr lang="en-US" dirty="0" smtClean="0"/>
              <a:t>The minimum payment required is $15 between the date the bill is issued and the date it is due. You have to make the minimum payment to avoid getting a late fee. </a:t>
            </a:r>
          </a:p>
          <a:p>
            <a:r>
              <a:rPr lang="en-US" dirty="0" smtClean="0"/>
              <a:t>If you carry a balance (ex. you don't pay the entire bill), a finance fee will be added to your balance. </a:t>
            </a:r>
          </a:p>
          <a:p>
            <a:endParaRPr lang="en-US" dirty="0"/>
          </a:p>
        </p:txBody>
      </p:sp>
    </p:spTree>
    <p:extLst>
      <p:ext uri="{BB962C8B-B14F-4D97-AF65-F5344CB8AC3E}">
        <p14:creationId xmlns:p14="http://schemas.microsoft.com/office/powerpoint/2010/main" val="267753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You can make multiple payments. </a:t>
            </a:r>
          </a:p>
          <a:p>
            <a:r>
              <a:rPr lang="en-US" dirty="0" smtClean="0"/>
              <a:t>The credit limit is $1000. The credit limit cannot be increased during the simulation. </a:t>
            </a:r>
          </a:p>
          <a:p>
            <a:r>
              <a:rPr lang="en-US" dirty="0" smtClean="0"/>
              <a:t>If a student goes over the credit limit, they are charged an over credit limit fee. </a:t>
            </a:r>
          </a:p>
          <a:p>
            <a:r>
              <a:rPr lang="en-US" dirty="0" smtClean="0"/>
              <a:t>Since being over the credit limit can damage a person’s credit score, there is an additional 25 point penalty per day on the score for each day the credit card is over the credit limit. </a:t>
            </a:r>
          </a:p>
          <a:p>
            <a:r>
              <a:rPr lang="en-US" dirty="0" smtClean="0"/>
              <a:t>If students go over the credit limit and had overdraft protection on the checking account, the ODP will stop working until the account has available credit to use for cash advances. However, even while an account is over the credit limit, the charges controlled by Budget Challenge will continue to appear. This is done to keep the expenses the same for all participants in the same simulation. </a:t>
            </a:r>
          </a:p>
          <a:p>
            <a:endParaRPr lang="en-US" dirty="0"/>
          </a:p>
        </p:txBody>
      </p:sp>
    </p:spTree>
    <p:extLst>
      <p:ext uri="{BB962C8B-B14F-4D97-AF65-F5344CB8AC3E}">
        <p14:creationId xmlns:p14="http://schemas.microsoft.com/office/powerpoint/2010/main" val="346134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&amp; Electric</a:t>
            </a:r>
            <a:endParaRPr lang="en-US" dirty="0"/>
          </a:p>
        </p:txBody>
      </p:sp>
      <p:sp>
        <p:nvSpPr>
          <p:cNvPr id="3" name="Content Placeholder 2"/>
          <p:cNvSpPr>
            <a:spLocks noGrp="1"/>
          </p:cNvSpPr>
          <p:nvPr>
            <p:ph idx="1"/>
          </p:nvPr>
        </p:nvSpPr>
        <p:spPr/>
        <p:txBody>
          <a:bodyPr>
            <a:normAutofit/>
          </a:bodyPr>
          <a:lstStyle/>
          <a:p>
            <a:r>
              <a:rPr lang="en-US" sz="3600" dirty="0" smtClean="0"/>
              <a:t>The Standard Meter-based plan will have variable charges based on usage amount. Keep in mind the timeframe of your simulation as seasonality is built into the system. </a:t>
            </a:r>
          </a:p>
          <a:p>
            <a:r>
              <a:rPr lang="en-US" sz="3600" dirty="0" smtClean="0"/>
              <a:t>The Level Billing plan will have the same charges each month as it averages out the cost for the full year and divides it equally across all months. </a:t>
            </a:r>
          </a:p>
          <a:p>
            <a:endParaRPr lang="en-US" dirty="0"/>
          </a:p>
        </p:txBody>
      </p:sp>
    </p:spTree>
    <p:extLst>
      <p:ext uri="{BB962C8B-B14F-4D97-AF65-F5344CB8AC3E}">
        <p14:creationId xmlns:p14="http://schemas.microsoft.com/office/powerpoint/2010/main" val="128364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Renter’s Insurance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Why do you need renter's insurance? The answer is simple. Renters face the same risk as homeowners in cases of disasters striking their residence. </a:t>
            </a:r>
          </a:p>
          <a:p>
            <a:r>
              <a:rPr lang="en-US" dirty="0" smtClean="0"/>
              <a:t>Your landlord probably has an insurance policy that will cover the building, but this policy will only cover the building and not the contents. </a:t>
            </a:r>
          </a:p>
          <a:p>
            <a:r>
              <a:rPr lang="en-US" dirty="0" smtClean="0"/>
              <a:t>Renter's insurance is to protect your belongings, should you suffer from loss or damage. </a:t>
            </a:r>
          </a:p>
          <a:p>
            <a:r>
              <a:rPr lang="en-US" dirty="0" smtClean="0"/>
              <a:t>Fortunately, because the cost of your belongings is much less than the cost of the building, renter's insurance is quite a bit more affordable than normal homeowners insurance. </a:t>
            </a:r>
          </a:p>
          <a:p>
            <a:endParaRPr lang="en-US" dirty="0"/>
          </a:p>
        </p:txBody>
      </p:sp>
    </p:spTree>
    <p:extLst>
      <p:ext uri="{BB962C8B-B14F-4D97-AF65-F5344CB8AC3E}">
        <p14:creationId xmlns:p14="http://schemas.microsoft.com/office/powerpoint/2010/main" val="187175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Renter's insurance with liability coverage will cover your belongings in the case of fire, theft, and destruction (except flooding). It will also provide some coverage for injuries to visitors that occur in and around your apartment due to unsafe conditions. </a:t>
            </a:r>
          </a:p>
          <a:p>
            <a:r>
              <a:rPr lang="en-US" dirty="0" smtClean="0"/>
              <a:t>Renter's insurance with liability coverage, plus living expense coverage, and sewer or drain back-up coverage: This policy has the same benefits as the renter’s insurance with liability coverage plus coverage due to sewer/drain back-up. It also covers reasonable living expenses for accommodations if your apartment is not suitable for living for period of time following the unexpected event (for example, fire, flooding, roof collapse, sewer/drain back-up, etc.).</a:t>
            </a:r>
          </a:p>
          <a:p>
            <a:r>
              <a:rPr lang="en-US" dirty="0" smtClean="0"/>
              <a:t>If there is an unexpected event in the simulation, it will affect all participants playing in the same simulation. </a:t>
            </a:r>
          </a:p>
          <a:p>
            <a:endParaRPr lang="en-US" dirty="0"/>
          </a:p>
        </p:txBody>
      </p:sp>
    </p:spTree>
    <p:extLst>
      <p:ext uri="{BB962C8B-B14F-4D97-AF65-F5344CB8AC3E}">
        <p14:creationId xmlns:p14="http://schemas.microsoft.com/office/powerpoint/2010/main" val="183708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Housing is a very important part of your budget. Consequences for not paying a mortgage or rent are very punitive in the real world. </a:t>
            </a:r>
          </a:p>
          <a:p>
            <a:r>
              <a:rPr lang="en-US" sz="3200" dirty="0" smtClean="0"/>
              <a:t>Therefore, the Budget Challenge game will mirror that importance. Take this bill very seriously and pay it on time, every time. </a:t>
            </a:r>
          </a:p>
          <a:p>
            <a:r>
              <a:rPr lang="en-US" sz="3200" dirty="0" smtClean="0"/>
              <a:t>Rent must be received by the due date. If the due date happens to land on a Sunday or holiday, be sure that it arrives by the prior business day. Otherwise, it will be considered late and fees will apply. There is no grace period on this bill, no exceptions. </a:t>
            </a:r>
          </a:p>
          <a:p>
            <a:endParaRPr lang="en-US" dirty="0"/>
          </a:p>
        </p:txBody>
      </p:sp>
    </p:spTree>
    <p:extLst>
      <p:ext uri="{BB962C8B-B14F-4D97-AF65-F5344CB8AC3E}">
        <p14:creationId xmlns:p14="http://schemas.microsoft.com/office/powerpoint/2010/main" val="360007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Loan</a:t>
            </a:r>
            <a:endParaRPr lang="en-US" dirty="0"/>
          </a:p>
        </p:txBody>
      </p:sp>
      <p:sp>
        <p:nvSpPr>
          <p:cNvPr id="3" name="Content Placeholder 2"/>
          <p:cNvSpPr>
            <a:spLocks noGrp="1"/>
          </p:cNvSpPr>
          <p:nvPr>
            <p:ph idx="1"/>
          </p:nvPr>
        </p:nvSpPr>
        <p:spPr/>
        <p:txBody>
          <a:bodyPr>
            <a:normAutofit/>
          </a:bodyPr>
          <a:lstStyle/>
          <a:p>
            <a:r>
              <a:rPr lang="en-US" dirty="0" smtClean="0"/>
              <a:t>What is different about student loans is that the “collateral” (i.e. what you are gaining and what secures the loan) is the knowledge you get while at college. </a:t>
            </a:r>
          </a:p>
          <a:p>
            <a:r>
              <a:rPr lang="en-US" dirty="0" smtClean="0"/>
              <a:t>Given that the knowledge isn’t something the bank can come to take away from you if you fail to pay the loan, student loans are one type of loan that cannot be discharged, even if you file for bankruptcy. </a:t>
            </a:r>
          </a:p>
          <a:p>
            <a:r>
              <a:rPr lang="en-US" dirty="0" smtClean="0"/>
              <a:t>Only in cases of “undue hardship” can you get a student loan forgiven, but this occurs very, very rarely. You should count on having to pay back this loan, there’s a reason we call it Riptide. </a:t>
            </a:r>
          </a:p>
          <a:p>
            <a:endParaRPr lang="en-US" dirty="0"/>
          </a:p>
        </p:txBody>
      </p:sp>
    </p:spTree>
    <p:extLst>
      <p:ext uri="{BB962C8B-B14F-4D97-AF65-F5344CB8AC3E}">
        <p14:creationId xmlns:p14="http://schemas.microsoft.com/office/powerpoint/2010/main" val="269976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a:t>
            </a:r>
            <a:endParaRPr lang="en-US" dirty="0"/>
          </a:p>
        </p:txBody>
      </p:sp>
      <p:sp>
        <p:nvSpPr>
          <p:cNvPr id="3" name="Content Placeholder 2"/>
          <p:cNvSpPr>
            <a:spLocks noGrp="1"/>
          </p:cNvSpPr>
          <p:nvPr>
            <p:ph idx="1"/>
          </p:nvPr>
        </p:nvSpPr>
        <p:spPr/>
        <p:txBody>
          <a:bodyPr>
            <a:normAutofit/>
          </a:bodyPr>
          <a:lstStyle/>
          <a:p>
            <a:r>
              <a:rPr lang="en-US" dirty="0" smtClean="0"/>
              <a:t>There are 4 bank account options offered in the simulation. Two of the plans have Minimum balance requirements. This mean that you must maintain a certain level of money in the account at all times as part of the terms of the account type you have selected. </a:t>
            </a:r>
          </a:p>
          <a:p>
            <a:r>
              <a:rPr lang="en-US" dirty="0" smtClean="0"/>
              <a:t>Note that you usually have some perks like free checks or modest interest earned in exchange for keeping a constant amount of funds in your account. </a:t>
            </a:r>
          </a:p>
          <a:p>
            <a:r>
              <a:rPr lang="en-US" dirty="0" smtClean="0"/>
              <a:t>Please be aware that if you go below the minimum balance required, there will be a below minimum balance fee assessed. </a:t>
            </a:r>
          </a:p>
          <a:p>
            <a:endParaRPr lang="en-US" dirty="0"/>
          </a:p>
        </p:txBody>
      </p:sp>
    </p:spTree>
    <p:extLst>
      <p:ext uri="{BB962C8B-B14F-4D97-AF65-F5344CB8AC3E}">
        <p14:creationId xmlns:p14="http://schemas.microsoft.com/office/powerpoint/2010/main" val="369529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Overdraft protection (ODP) links to your Surge credit card. This means that if you have ODP and you issue out checks for more funds than you have available, the bank will cover the outstanding amount. It will cost you a monthly fee to have this coverage as well as a fee each time you use it (per use fee). </a:t>
            </a:r>
          </a:p>
          <a:p>
            <a:r>
              <a:rPr lang="en-US" dirty="0" smtClean="0"/>
              <a:t>Whenever money is transferred from your credit card to cover an overdraft, it will show as a cash advance in your credit card activity. The cash advance will be denied if the credit card balance is above the credit limit. </a:t>
            </a:r>
          </a:p>
          <a:p>
            <a:endParaRPr lang="en-US" dirty="0"/>
          </a:p>
        </p:txBody>
      </p:sp>
    </p:spTree>
    <p:extLst>
      <p:ext uri="{BB962C8B-B14F-4D97-AF65-F5344CB8AC3E}">
        <p14:creationId xmlns:p14="http://schemas.microsoft.com/office/powerpoint/2010/main" val="225653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Cable</a:t>
            </a:r>
            <a:endParaRPr lang="en-US" dirty="0"/>
          </a:p>
        </p:txBody>
      </p:sp>
      <p:sp>
        <p:nvSpPr>
          <p:cNvPr id="3" name="Content Placeholder 2"/>
          <p:cNvSpPr>
            <a:spLocks noGrp="1"/>
          </p:cNvSpPr>
          <p:nvPr>
            <p:ph idx="1"/>
          </p:nvPr>
        </p:nvSpPr>
        <p:spPr/>
        <p:txBody>
          <a:bodyPr/>
          <a:lstStyle/>
          <a:p>
            <a:r>
              <a:rPr lang="en-US" dirty="0" smtClean="0"/>
              <a:t>Cable and/or internet is meant to represent a small luxury in the budget. </a:t>
            </a:r>
            <a:endParaRPr lang="en-US" dirty="0"/>
          </a:p>
          <a:p>
            <a:r>
              <a:rPr lang="en-US" dirty="0" smtClean="0"/>
              <a:t>Students are not allowed to opt-out of this service.</a:t>
            </a:r>
          </a:p>
          <a:p>
            <a:r>
              <a:rPr lang="en-US" dirty="0" smtClean="0"/>
              <a:t>The reason for not allowing students to opt-out is because the purpose of the game is to compare each student’s performance in managing the same budget in order to save the most money, while still meeting all of the financial commitments (bills), and minimizing transaction costs by following the terms and conditions for all of the contracts. </a:t>
            </a:r>
            <a:endParaRPr lang="en-US" dirty="0"/>
          </a:p>
        </p:txBody>
      </p:sp>
    </p:spTree>
    <p:extLst>
      <p:ext uri="{BB962C8B-B14F-4D97-AF65-F5344CB8AC3E}">
        <p14:creationId xmlns:p14="http://schemas.microsoft.com/office/powerpoint/2010/main" val="19152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Delivery date for checks: The date you choose for your check is the date it will clear your account and post to the vendor. </a:t>
            </a:r>
          </a:p>
          <a:p>
            <a:r>
              <a:rPr lang="en-US" dirty="0" smtClean="0"/>
              <a:t>There is a 2 day processing window for checks. </a:t>
            </a:r>
          </a:p>
          <a:p>
            <a:r>
              <a:rPr lang="en-US" dirty="0" smtClean="0"/>
              <a:t>When you use the calendar icon to select the delivery date of your check, you will notice that today's date and tomorrow are not able to be selected. Days in the past as well as holidays are also blocked out. Be sure to use the calendar icon to select the delivery date for your check to make sure it meets all of the processing rules. </a:t>
            </a:r>
          </a:p>
          <a:p>
            <a:endParaRPr lang="en-US" dirty="0"/>
          </a:p>
        </p:txBody>
      </p:sp>
    </p:spTree>
    <p:extLst>
      <p:ext uri="{BB962C8B-B14F-4D97-AF65-F5344CB8AC3E}">
        <p14:creationId xmlns:p14="http://schemas.microsoft.com/office/powerpoint/2010/main" val="125588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By selecting a bank account type, you agree to the terms, conditions and fee structure. Any fees assessed by the bank are taken directly from your account immediately. Your selection during registration equals consent to the terms. </a:t>
            </a:r>
          </a:p>
          <a:p>
            <a:r>
              <a:rPr lang="en-US" dirty="0" smtClean="0"/>
              <a:t>Negative balances can occur if you owe the bank money (i.e. fees). If this happens, once you get your next deposit, the negative amount is taken directly out by the bank to cover the outstanding amount and you will only get to use the remainder. </a:t>
            </a:r>
          </a:p>
          <a:p>
            <a:endParaRPr lang="en-US" dirty="0"/>
          </a:p>
        </p:txBody>
      </p:sp>
    </p:spTree>
    <p:extLst>
      <p:ext uri="{BB962C8B-B14F-4D97-AF65-F5344CB8AC3E}">
        <p14:creationId xmlns:p14="http://schemas.microsoft.com/office/powerpoint/2010/main" val="336112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Paychecks occur bi-weekly (every other week). The net pay funds will be direct-deposited into your checking account. </a:t>
            </a:r>
          </a:p>
          <a:p>
            <a:r>
              <a:rPr lang="en-US" sz="3600" dirty="0" smtClean="0"/>
              <a:t>Please note that deposits have a 1 day hold at the bank. This means that the funds are available for use the day after the deposit. </a:t>
            </a:r>
          </a:p>
          <a:p>
            <a:r>
              <a:rPr lang="en-US" sz="3600" dirty="0" smtClean="0"/>
              <a:t>Any 401K contributions and employer match funds will automatically be deposited into the 401K account. </a:t>
            </a:r>
          </a:p>
          <a:p>
            <a:endParaRPr lang="en-US" dirty="0"/>
          </a:p>
        </p:txBody>
      </p:sp>
    </p:spTree>
    <p:extLst>
      <p:ext uri="{BB962C8B-B14F-4D97-AF65-F5344CB8AC3E}">
        <p14:creationId xmlns:p14="http://schemas.microsoft.com/office/powerpoint/2010/main" val="294530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a:t>
            </a:r>
            <a:endParaRPr lang="en-US" dirty="0"/>
          </a:p>
        </p:txBody>
      </p:sp>
      <p:sp>
        <p:nvSpPr>
          <p:cNvPr id="3" name="Content Placeholder 2"/>
          <p:cNvSpPr>
            <a:spLocks noGrp="1"/>
          </p:cNvSpPr>
          <p:nvPr>
            <p:ph idx="1"/>
          </p:nvPr>
        </p:nvSpPr>
        <p:spPr/>
        <p:txBody>
          <a:bodyPr/>
          <a:lstStyle/>
          <a:p>
            <a:r>
              <a:rPr lang="en-US" sz="3600" dirty="0" smtClean="0"/>
              <a:t>The Employment Offer Letter included in the Information Packet is the original offer letter the Widget Analyst would have received prior to starting working at this company. That is why the date of the letter is so far in the past. </a:t>
            </a:r>
          </a:p>
          <a:p>
            <a:r>
              <a:rPr lang="en-US" sz="3600" dirty="0" smtClean="0"/>
              <a:t>The character you are representing in the simulation has been "working" at this job for almost a year at the start the simulation. </a:t>
            </a:r>
          </a:p>
          <a:p>
            <a:endParaRPr lang="en-US" dirty="0"/>
          </a:p>
        </p:txBody>
      </p:sp>
    </p:spTree>
    <p:extLst>
      <p:ext uri="{BB962C8B-B14F-4D97-AF65-F5344CB8AC3E}">
        <p14:creationId xmlns:p14="http://schemas.microsoft.com/office/powerpoint/2010/main" val="303909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timing of the employment start is important for 2 reasons: </a:t>
            </a:r>
            <a:endParaRPr lang="en-US" dirty="0"/>
          </a:p>
        </p:txBody>
      </p:sp>
      <p:sp>
        <p:nvSpPr>
          <p:cNvPr id="3" name="Content Placeholder 2"/>
          <p:cNvSpPr>
            <a:spLocks noGrp="1"/>
          </p:cNvSpPr>
          <p:nvPr>
            <p:ph idx="1"/>
          </p:nvPr>
        </p:nvSpPr>
        <p:spPr/>
        <p:txBody>
          <a:bodyPr>
            <a:normAutofit/>
          </a:bodyPr>
          <a:lstStyle/>
          <a:p>
            <a:r>
              <a:rPr lang="en-US" sz="3200" dirty="0" smtClean="0"/>
              <a:t>On the anniversary date with the company, employees typically receive their year-end evaluation and any salary adjustments/bonuses. If you perform well, you may receive a raise starting around that timeframe. </a:t>
            </a:r>
          </a:p>
          <a:p>
            <a:r>
              <a:rPr lang="en-US" sz="3200" dirty="0" smtClean="0"/>
              <a:t>Student loans go into repayment after you have been out of college for six months. So the fact that the character has been working full-time for almost a year reinforces this concept. </a:t>
            </a:r>
          </a:p>
          <a:p>
            <a:endParaRPr lang="en-US" dirty="0"/>
          </a:p>
        </p:txBody>
      </p:sp>
    </p:spTree>
    <p:extLst>
      <p:ext uri="{BB962C8B-B14F-4D97-AF65-F5344CB8AC3E}">
        <p14:creationId xmlns:p14="http://schemas.microsoft.com/office/powerpoint/2010/main" val="36195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Paychecks occur bi-weekly (every other week). The net pay funds will be direct-deposited into your checking account. </a:t>
            </a:r>
          </a:p>
          <a:p>
            <a:r>
              <a:rPr lang="en-US" sz="3600" dirty="0" smtClean="0"/>
              <a:t>Please note that deposits have a 1 day hold at the bank. This means that the funds are available for use the day after the deposit. Any 401K contributions and employer match funds will automatically be deposited into the 401K account. </a:t>
            </a:r>
          </a:p>
          <a:p>
            <a:endParaRPr lang="en-US" dirty="0"/>
          </a:p>
        </p:txBody>
      </p:sp>
    </p:spTree>
    <p:extLst>
      <p:ext uri="{BB962C8B-B14F-4D97-AF65-F5344CB8AC3E}">
        <p14:creationId xmlns:p14="http://schemas.microsoft.com/office/powerpoint/2010/main" val="42866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401K will be explained at a later date!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73205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This year, </a:t>
            </a:r>
            <a:r>
              <a:rPr lang="en-US" dirty="0" err="1" smtClean="0"/>
              <a:t>Thumbsprain</a:t>
            </a:r>
            <a:r>
              <a:rPr lang="en-US" dirty="0" smtClean="0"/>
              <a:t> is offering Basic Cable, High Speed Internet, and a bundle called “The Works” that includes cable, Internet, and landline phone with voicemail. </a:t>
            </a:r>
          </a:p>
          <a:p>
            <a:r>
              <a:rPr lang="en-US" dirty="0" smtClean="0"/>
              <a:t>If you dislike these 3 options, you still need to pick one, but in your own mind, you can think of a small luxury you would pay for with the same amount of money, like a hobby, gym membership, or going out with friends. </a:t>
            </a:r>
          </a:p>
          <a:p>
            <a:r>
              <a:rPr lang="en-US" dirty="0" smtClean="0"/>
              <a:t>The price for The Works bundle is $148. The price of $74 assumes you have chosen the two bedroom apartment option and you have a roommate. If your roommate moves out, you would be responsible for the full $148, until you find a new roommate. </a:t>
            </a:r>
          </a:p>
          <a:p>
            <a:endParaRPr lang="en-US" dirty="0" smtClean="0"/>
          </a:p>
          <a:p>
            <a:endParaRPr lang="en-US" dirty="0"/>
          </a:p>
        </p:txBody>
      </p:sp>
    </p:spTree>
    <p:extLst>
      <p:ext uri="{BB962C8B-B14F-4D97-AF65-F5344CB8AC3E}">
        <p14:creationId xmlns:p14="http://schemas.microsoft.com/office/powerpoint/2010/main" val="208291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Insurance</a:t>
            </a:r>
            <a:endParaRPr lang="en-US" dirty="0"/>
          </a:p>
        </p:txBody>
      </p:sp>
      <p:sp>
        <p:nvSpPr>
          <p:cNvPr id="3" name="Content Placeholder 2"/>
          <p:cNvSpPr>
            <a:spLocks noGrp="1"/>
          </p:cNvSpPr>
          <p:nvPr>
            <p:ph idx="1"/>
          </p:nvPr>
        </p:nvSpPr>
        <p:spPr/>
        <p:txBody>
          <a:bodyPr>
            <a:normAutofit/>
          </a:bodyPr>
          <a:lstStyle/>
          <a:p>
            <a:r>
              <a:rPr lang="en-US" sz="3600" dirty="0" smtClean="0"/>
              <a:t>Unexpected events like a car crash can occur during the simulation. If a car crash happens, the same scenario will apply to everyone playing in the same simulation. </a:t>
            </a:r>
          </a:p>
          <a:p>
            <a:r>
              <a:rPr lang="en-US" sz="3600" dirty="0" smtClean="0"/>
              <a:t>In the case of a car crash, you will receive an email notification of the scenario and an additional bill for the deductible. The bill for the premium will go out on the regular schedule. </a:t>
            </a:r>
          </a:p>
        </p:txBody>
      </p:sp>
    </p:spTree>
    <p:extLst>
      <p:ext uri="{BB962C8B-B14F-4D97-AF65-F5344CB8AC3E}">
        <p14:creationId xmlns:p14="http://schemas.microsoft.com/office/powerpoint/2010/main" val="378841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200" dirty="0" smtClean="0"/>
              <a:t>Please make sure that the deductible is affordable for your budget. The Insurance Deductible is the amount of the damages that the policy holder needs to pay first, before the policy pays the rest. </a:t>
            </a:r>
          </a:p>
          <a:p>
            <a:r>
              <a:rPr lang="en-US" sz="3200" dirty="0" smtClean="0"/>
              <a:t>For example, you are in an accident with $3,000 in damages and the deductible is $1,000. You would file a claim and get a bill for the $1,000 deductible. Once you pay the deductible, then the insurance company will send $3,000 (your $1,000 and their $2,000) to the auto-repair shop that is fixing the car(s). </a:t>
            </a:r>
          </a:p>
          <a:p>
            <a:pPr marL="0" indent="0">
              <a:buNone/>
            </a:pPr>
            <a:endParaRPr lang="en-US" dirty="0"/>
          </a:p>
        </p:txBody>
      </p:sp>
    </p:spTree>
    <p:extLst>
      <p:ext uri="{BB962C8B-B14F-4D97-AF65-F5344CB8AC3E}">
        <p14:creationId xmlns:p14="http://schemas.microsoft.com/office/powerpoint/2010/main" val="224021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Loan</a:t>
            </a:r>
            <a:endParaRPr lang="en-US" dirty="0"/>
          </a:p>
        </p:txBody>
      </p:sp>
      <p:sp>
        <p:nvSpPr>
          <p:cNvPr id="3" name="Content Placeholder 2"/>
          <p:cNvSpPr>
            <a:spLocks noGrp="1"/>
          </p:cNvSpPr>
          <p:nvPr>
            <p:ph idx="1"/>
          </p:nvPr>
        </p:nvSpPr>
        <p:spPr/>
        <p:txBody>
          <a:bodyPr>
            <a:noAutofit/>
          </a:bodyPr>
          <a:lstStyle/>
          <a:p>
            <a:r>
              <a:rPr lang="en-US" sz="3200" dirty="0" smtClean="0"/>
              <a:t>You’ll need a car to get to work and the only way you can afford one is to take out a loan and pay for it over the upcoming years. </a:t>
            </a:r>
          </a:p>
          <a:p>
            <a:r>
              <a:rPr lang="en-US" sz="3200" dirty="0" smtClean="0"/>
              <a:t>Please choose one of these two fine products at </a:t>
            </a:r>
            <a:r>
              <a:rPr lang="en-US" sz="3200" dirty="0" err="1" smtClean="0"/>
              <a:t>Zippy’s</a:t>
            </a:r>
            <a:r>
              <a:rPr lang="en-US" sz="3200" dirty="0" smtClean="0"/>
              <a:t>. Note: </a:t>
            </a:r>
            <a:r>
              <a:rPr lang="en-US" sz="3200" dirty="0" err="1" smtClean="0"/>
              <a:t>Zippy's</a:t>
            </a:r>
            <a:r>
              <a:rPr lang="en-US" sz="3200" dirty="0" smtClean="0"/>
              <a:t> is a unique type of lender because they house both a credit union and a bank. In real life, lenders are either one or the other. In this simulation, they are combined only to illustrate product differences. </a:t>
            </a:r>
          </a:p>
        </p:txBody>
      </p:sp>
    </p:spTree>
    <p:extLst>
      <p:ext uri="{BB962C8B-B14F-4D97-AF65-F5344CB8AC3E}">
        <p14:creationId xmlns:p14="http://schemas.microsoft.com/office/powerpoint/2010/main" val="203474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dirty="0" smtClean="0"/>
              <a:t>A car loan is a type of consumer loan in which the good being bought is used as collateral to secure the loan. If you stop paying a car loan, the lending institution can repossess the car. </a:t>
            </a:r>
          </a:p>
          <a:p>
            <a:r>
              <a:rPr lang="en-US" sz="3600" dirty="0" smtClean="0"/>
              <a:t>Given that Budget Challenge is a simulation and we can’t really come take a car away from you, we have devised a scoring formula that adds an additional penalty for any bill that is not paid by the due date. Additional real-life consequences like repossession, credit damage, among others are covered by this extra penalty. </a:t>
            </a:r>
          </a:p>
          <a:p>
            <a:endParaRPr lang="en-US" sz="3600" dirty="0" smtClean="0"/>
          </a:p>
        </p:txBody>
      </p:sp>
    </p:spTree>
    <p:extLst>
      <p:ext uri="{BB962C8B-B14F-4D97-AF65-F5344CB8AC3E}">
        <p14:creationId xmlns:p14="http://schemas.microsoft.com/office/powerpoint/2010/main" val="283494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a:t>
            </a:r>
            <a:endParaRPr lang="en-US" dirty="0"/>
          </a:p>
        </p:txBody>
      </p:sp>
      <p:sp>
        <p:nvSpPr>
          <p:cNvPr id="3" name="Content Placeholder 2"/>
          <p:cNvSpPr>
            <a:spLocks noGrp="1"/>
          </p:cNvSpPr>
          <p:nvPr>
            <p:ph idx="1"/>
          </p:nvPr>
        </p:nvSpPr>
        <p:spPr/>
        <p:txBody>
          <a:bodyPr>
            <a:normAutofit lnSpcReduction="10000"/>
          </a:bodyPr>
          <a:lstStyle/>
          <a:p>
            <a:r>
              <a:rPr lang="en-US" dirty="0" smtClean="0"/>
              <a:t>As a renter, there are some bills that are included in the rent (like water, snow removal, and maintenance of common areas of the apartment complex). However, other bills are the responsibility of the tenant like gas, electric, and phone. </a:t>
            </a:r>
          </a:p>
          <a:p>
            <a:r>
              <a:rPr lang="en-US" dirty="0" smtClean="0"/>
              <a:t>For the Budget Challenge scenario, you will have a cell phone from Minutes4Less. If you choose to live with a roommate and you select “The Works” bundle from </a:t>
            </a:r>
            <a:r>
              <a:rPr lang="en-US" dirty="0" err="1" smtClean="0"/>
              <a:t>Thumbsprain</a:t>
            </a:r>
            <a:r>
              <a:rPr lang="en-US" dirty="0" smtClean="0"/>
              <a:t> Cable, you have the option to have a landline phone to share in addition to your cellphone.</a:t>
            </a:r>
          </a:p>
          <a:p>
            <a:r>
              <a:rPr lang="en-US" dirty="0" smtClean="0"/>
              <a:t>However, to keep the budget fair for all participants, the cell phone is required and the landline is a luxury only available to those sharing an apartment with a roommate. </a:t>
            </a:r>
          </a:p>
          <a:p>
            <a:endParaRPr lang="en-US" dirty="0"/>
          </a:p>
        </p:txBody>
      </p:sp>
    </p:spTree>
    <p:extLst>
      <p:ext uri="{BB962C8B-B14F-4D97-AF65-F5344CB8AC3E}">
        <p14:creationId xmlns:p14="http://schemas.microsoft.com/office/powerpoint/2010/main" val="353729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If you choose the cell phone plan that has a charge for the phone device, that charge will appear on the first bill in addition to the service charges. </a:t>
            </a:r>
          </a:p>
          <a:p>
            <a:r>
              <a:rPr lang="en-US" dirty="0" smtClean="0"/>
              <a:t>The Deluxe Plan includes a specially-priced $50 </a:t>
            </a:r>
            <a:r>
              <a:rPr lang="en-US" dirty="0" err="1" smtClean="0"/>
              <a:t>SmartPhone</a:t>
            </a:r>
            <a:r>
              <a:rPr lang="en-US" dirty="0" smtClean="0"/>
              <a:t>, unlimited talk/text, 2 GB shared data, free activation, and 2 year contract. This includes a one-year, comprehensive warranty coverage as a benefit in this package. If you ever need a new phone, there is a warranty processing fee of $10, which covers cost of replacing the phone, as well as shipping &amp; handling. </a:t>
            </a:r>
          </a:p>
          <a:p>
            <a:endParaRPr lang="en-US" dirty="0"/>
          </a:p>
        </p:txBody>
      </p:sp>
    </p:spTree>
    <p:extLst>
      <p:ext uri="{BB962C8B-B14F-4D97-AF65-F5344CB8AC3E}">
        <p14:creationId xmlns:p14="http://schemas.microsoft.com/office/powerpoint/2010/main" val="415718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2523</Words>
  <Application>Microsoft Office PowerPoint</Application>
  <PresentationFormat>Widescreen</PresentationFormat>
  <Paragraphs>83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Vendor Information</vt:lpstr>
      <vt:lpstr>Cable</vt:lpstr>
      <vt:lpstr>PowerPoint Presentation</vt:lpstr>
      <vt:lpstr>Auto Insurance</vt:lpstr>
      <vt:lpstr>PowerPoint Presentation</vt:lpstr>
      <vt:lpstr>Auto Loan</vt:lpstr>
      <vt:lpstr>PowerPoint Presentation</vt:lpstr>
      <vt:lpstr>Cell Phone</vt:lpstr>
      <vt:lpstr>PowerPoint Presentation</vt:lpstr>
      <vt:lpstr>Credit Card</vt:lpstr>
      <vt:lpstr>Here are some other rules to keep in mind for the credit card bill: </vt:lpstr>
      <vt:lpstr>PowerPoint Presentation</vt:lpstr>
      <vt:lpstr>Gas &amp; Electric</vt:lpstr>
      <vt:lpstr>Renter’s Insurance</vt:lpstr>
      <vt:lpstr>PowerPoint Presentation</vt:lpstr>
      <vt:lpstr>Rent</vt:lpstr>
      <vt:lpstr>Student Loan</vt:lpstr>
      <vt:lpstr>Bank</vt:lpstr>
      <vt:lpstr>PowerPoint Presentation</vt:lpstr>
      <vt:lpstr>PowerPoint Presentation</vt:lpstr>
      <vt:lpstr>PowerPoint Presentation</vt:lpstr>
      <vt:lpstr>PowerPoint Presentation</vt:lpstr>
      <vt:lpstr>Employer</vt:lpstr>
      <vt:lpstr>The timing of the employment start is important for 2 reasons: </vt:lpstr>
      <vt:lpstr>PowerPoint Presentation</vt:lpstr>
      <vt:lpstr>401K will be explained at a later date!</vt:lpstr>
    </vt:vector>
  </TitlesOfParts>
  <Company>CGRESD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Vendor Information</dc:title>
  <dc:creator>"%username%"</dc:creator>
  <cp:lastModifiedBy>"%username%"</cp:lastModifiedBy>
  <cp:revision>4</cp:revision>
  <dcterms:created xsi:type="dcterms:W3CDTF">2015-01-29T11:30:20Z</dcterms:created>
  <dcterms:modified xsi:type="dcterms:W3CDTF">2015-01-29T11:52:07Z</dcterms:modified>
</cp:coreProperties>
</file>